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9" r:id="rId2"/>
    <p:sldId id="302" r:id="rId3"/>
    <p:sldId id="303" r:id="rId4"/>
    <p:sldId id="314" r:id="rId5"/>
    <p:sldId id="331" r:id="rId6"/>
    <p:sldId id="332" r:id="rId7"/>
    <p:sldId id="333" r:id="rId8"/>
    <p:sldId id="335" r:id="rId9"/>
    <p:sldId id="340" r:id="rId10"/>
    <p:sldId id="341" r:id="rId11"/>
    <p:sldId id="338" r:id="rId12"/>
    <p:sldId id="339" r:id="rId13"/>
    <p:sldId id="342" r:id="rId14"/>
    <p:sldId id="345" r:id="rId15"/>
    <p:sldId id="343" r:id="rId16"/>
    <p:sldId id="336" r:id="rId17"/>
    <p:sldId id="337" r:id="rId18"/>
    <p:sldId id="347" r:id="rId19"/>
    <p:sldId id="346" r:id="rId2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Açık Stil 3 - Vurgu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Stil Yok, Tablo Kılavuz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62867" autoAdjust="0"/>
  </p:normalViewPr>
  <p:slideViewPr>
    <p:cSldViewPr snapToGrid="0">
      <p:cViewPr varScale="1">
        <p:scale>
          <a:sx n="50" d="100"/>
          <a:sy n="50" d="100"/>
        </p:scale>
        <p:origin x="1829" y="48"/>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A11F1-3E68-41AD-8FFC-54B919EEF047}" type="datetimeFigureOut">
              <a:rPr lang="tr-TR" smtClean="0"/>
              <a:t>23.01.2025</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F3077D-4B29-488B-A605-92C4EB62FB7B}" type="slidenum">
              <a:rPr lang="tr-TR" smtClean="0"/>
              <a:t>‹#›</a:t>
            </a:fld>
            <a:endParaRPr lang="tr-TR"/>
          </a:p>
        </p:txBody>
      </p:sp>
    </p:spTree>
    <p:extLst>
      <p:ext uri="{BB962C8B-B14F-4D97-AF65-F5344CB8AC3E}">
        <p14:creationId xmlns:p14="http://schemas.microsoft.com/office/powerpoint/2010/main" val="1383600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a:t>
            </a:fld>
            <a:endParaRPr lang="tr-TR"/>
          </a:p>
        </p:txBody>
      </p:sp>
    </p:spTree>
    <p:extLst>
      <p:ext uri="{BB962C8B-B14F-4D97-AF65-F5344CB8AC3E}">
        <p14:creationId xmlns:p14="http://schemas.microsoft.com/office/powerpoint/2010/main" val="916097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285750" indent="-285750">
              <a:buFont typeface="Arial" panose="020B0604020202020204" pitchFamily="34" charset="0"/>
              <a:buChar char="•"/>
            </a:pPr>
            <a:endParaRPr lang="tr-TR" sz="1400"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10</a:t>
            </a:fld>
            <a:endParaRPr lang="tr-TR"/>
          </a:p>
        </p:txBody>
      </p:sp>
    </p:spTree>
    <p:extLst>
      <p:ext uri="{BB962C8B-B14F-4D97-AF65-F5344CB8AC3E}">
        <p14:creationId xmlns:p14="http://schemas.microsoft.com/office/powerpoint/2010/main" val="2544453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11</a:t>
            </a:fld>
            <a:endParaRPr lang="tr-TR"/>
          </a:p>
        </p:txBody>
      </p:sp>
    </p:spTree>
    <p:extLst>
      <p:ext uri="{BB962C8B-B14F-4D97-AF65-F5344CB8AC3E}">
        <p14:creationId xmlns:p14="http://schemas.microsoft.com/office/powerpoint/2010/main" val="931752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342900" indent="-342900">
              <a:buFont typeface="Arial" panose="020B0604020202020204" pitchFamily="34" charset="0"/>
              <a:buChar char="•"/>
            </a:pPr>
            <a:r>
              <a:rPr lang="tr-TR" sz="2000" b="1" dirty="0" err="1"/>
              <a:t>Aglomeratif</a:t>
            </a:r>
            <a:r>
              <a:rPr lang="tr-TR" sz="2000" b="1" dirty="0"/>
              <a:t> (Birleştirici) Hiyerarşik Kümeleme:</a:t>
            </a:r>
            <a:endParaRPr lang="tr-TR" sz="2000" dirty="0"/>
          </a:p>
          <a:p>
            <a:pPr marL="800100" lvl="1" indent="-342900">
              <a:buFont typeface="Arial" panose="020B0604020202020204" pitchFamily="34" charset="0"/>
              <a:buChar char="•"/>
            </a:pPr>
            <a:r>
              <a:rPr lang="tr-TR" sz="2000" dirty="0" err="1"/>
              <a:t>Aglomeratif</a:t>
            </a:r>
            <a:r>
              <a:rPr lang="tr-TR" sz="2000" dirty="0"/>
              <a:t> hiyerarşik kümeleme, başlangıçta her bir veri noktasını tek bir küme olarak ele alır ve ardından benzerlikleri temel alarak bu </a:t>
            </a:r>
            <a:r>
              <a:rPr lang="tr-TR" sz="2000" dirty="0" err="1"/>
              <a:t>kümeleleri</a:t>
            </a:r>
            <a:r>
              <a:rPr lang="tr-TR" sz="2000" dirty="0"/>
              <a:t> bir araya getirir. Başlangıçta, her veri noktası bir kümedir ve her adımda en yakın iki küme birleştirilir. Bu süreç, birleştirme kriteri karşılanana veya belirli bir küme sayısına ulaşılıncaya kadar devam eder.</a:t>
            </a:r>
          </a:p>
          <a:p>
            <a:pPr marL="342900" indent="-342900">
              <a:buFont typeface="Arial" panose="020B0604020202020204" pitchFamily="34" charset="0"/>
              <a:buChar char="•"/>
            </a:pPr>
            <a:r>
              <a:rPr lang="tr-TR" sz="2000" b="1" dirty="0"/>
              <a:t>Bölücü Hiyerarşik Kümeleme:</a:t>
            </a:r>
            <a:endParaRPr lang="tr-TR" sz="2000" dirty="0"/>
          </a:p>
          <a:p>
            <a:pPr marL="800100" lvl="1" indent="-342900">
              <a:buFont typeface="Arial" panose="020B0604020202020204" pitchFamily="34" charset="0"/>
              <a:buChar char="•"/>
            </a:pPr>
            <a:r>
              <a:rPr lang="tr-TR" sz="2000" dirty="0"/>
              <a:t>Bölücü hiyerarşik kümeleme, başlangıçta tüm veri noktalarını tek bir küme olarak ele alır ve ardından bu küme içindeki benzerlikleri temel alarak kümelemeyi alt kümeler halinde böler. Başlangıçta tek bir küme olduğundan, her adımda bir veya daha fazla küme bölünür. Bu süreç, bölme kriteri karşılanana veya belirli bir küme sayısına ulaşılıncaya kadar devam eder.</a:t>
            </a:r>
          </a:p>
          <a:p>
            <a:pPr marL="285750" indent="-285750">
              <a:buFont typeface="Arial" panose="020B0604020202020204" pitchFamily="34" charset="0"/>
              <a:buChar char="•"/>
            </a:pPr>
            <a:endParaRPr lang="tr-TR" sz="1400"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12</a:t>
            </a:fld>
            <a:endParaRPr lang="tr-TR"/>
          </a:p>
        </p:txBody>
      </p:sp>
    </p:spTree>
    <p:extLst>
      <p:ext uri="{BB962C8B-B14F-4D97-AF65-F5344CB8AC3E}">
        <p14:creationId xmlns:p14="http://schemas.microsoft.com/office/powerpoint/2010/main" val="3030093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285750" indent="-285750">
              <a:buFont typeface="Arial" panose="020B0604020202020204" pitchFamily="34" charset="0"/>
              <a:buChar char="•"/>
            </a:pPr>
            <a:endParaRPr lang="tr-TR" sz="1400"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13</a:t>
            </a:fld>
            <a:endParaRPr lang="tr-TR"/>
          </a:p>
        </p:txBody>
      </p:sp>
    </p:spTree>
    <p:extLst>
      <p:ext uri="{BB962C8B-B14F-4D97-AF65-F5344CB8AC3E}">
        <p14:creationId xmlns:p14="http://schemas.microsoft.com/office/powerpoint/2010/main" val="1345325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285750" indent="-285750">
              <a:buFont typeface="Arial" panose="020B0604020202020204" pitchFamily="34" charset="0"/>
              <a:buChar char="•"/>
            </a:pPr>
            <a:endParaRPr lang="tr-TR" sz="1400"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14</a:t>
            </a:fld>
            <a:endParaRPr lang="tr-TR"/>
          </a:p>
        </p:txBody>
      </p:sp>
    </p:spTree>
    <p:extLst>
      <p:ext uri="{BB962C8B-B14F-4D97-AF65-F5344CB8AC3E}">
        <p14:creationId xmlns:p14="http://schemas.microsoft.com/office/powerpoint/2010/main" val="89349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algn="l">
              <a:buFont typeface="+mj-lt"/>
              <a:buAutoNum type="arabicPeriod"/>
            </a:pPr>
            <a:r>
              <a:rPr lang="tr-TR" b="1" i="0" dirty="0">
                <a:solidFill>
                  <a:srgbClr val="0D0D0D"/>
                </a:solidFill>
                <a:effectLst/>
                <a:latin typeface="Söhne"/>
              </a:rPr>
              <a:t>Başlangıç:</a:t>
            </a:r>
            <a:endParaRPr lang="tr-TR" b="0" i="0" dirty="0">
              <a:solidFill>
                <a:srgbClr val="0D0D0D"/>
              </a:solidFill>
              <a:effectLst/>
              <a:latin typeface="Söhne"/>
            </a:endParaRPr>
          </a:p>
          <a:p>
            <a:pPr marL="742950" lvl="1" indent="-285750" algn="l">
              <a:buFont typeface="+mj-lt"/>
              <a:buAutoNum type="arabicPeriod"/>
            </a:pPr>
            <a:r>
              <a:rPr lang="tr-TR" b="0" i="0" dirty="0">
                <a:solidFill>
                  <a:srgbClr val="0D0D0D"/>
                </a:solidFill>
                <a:effectLst/>
                <a:latin typeface="Söhne"/>
              </a:rPr>
              <a:t>Veri setini al.</a:t>
            </a:r>
          </a:p>
          <a:p>
            <a:pPr marL="742950" lvl="1" indent="-285750" algn="l">
              <a:buFont typeface="+mj-lt"/>
              <a:buAutoNum type="arabicPeriod"/>
            </a:pPr>
            <a:r>
              <a:rPr lang="tr-TR" b="0" i="0" dirty="0">
                <a:solidFill>
                  <a:srgbClr val="0D0D0D"/>
                </a:solidFill>
                <a:effectLst/>
                <a:latin typeface="Söhne"/>
              </a:rPr>
              <a:t>Başlangıçta, tüm veri noktalarını tek bir küme olarak kabul et.</a:t>
            </a:r>
          </a:p>
          <a:p>
            <a:pPr algn="l">
              <a:buFont typeface="+mj-lt"/>
              <a:buAutoNum type="arabicPeriod"/>
            </a:pPr>
            <a:r>
              <a:rPr lang="tr-TR" b="1" i="0" dirty="0">
                <a:solidFill>
                  <a:srgbClr val="0D0D0D"/>
                </a:solidFill>
                <a:effectLst/>
                <a:latin typeface="Söhne"/>
              </a:rPr>
              <a:t>Varyansı Hesapla:</a:t>
            </a:r>
            <a:endParaRPr lang="tr-TR" b="0" i="0" dirty="0">
              <a:solidFill>
                <a:srgbClr val="0D0D0D"/>
              </a:solidFill>
              <a:effectLst/>
              <a:latin typeface="Söhne"/>
            </a:endParaRPr>
          </a:p>
          <a:p>
            <a:pPr marL="742950" lvl="1" indent="-285750" algn="l">
              <a:buFont typeface="+mj-lt"/>
              <a:buAutoNum type="arabicPeriod"/>
            </a:pPr>
            <a:r>
              <a:rPr lang="tr-TR" b="0" i="0" dirty="0">
                <a:solidFill>
                  <a:srgbClr val="0D0D0D"/>
                </a:solidFill>
                <a:effectLst/>
                <a:latin typeface="Söhne"/>
              </a:rPr>
              <a:t>Her bir kümenin merkezini hesapla (genellikle kümenin ortalaması alınır).</a:t>
            </a:r>
          </a:p>
          <a:p>
            <a:pPr marL="742950" lvl="1" indent="-285750" algn="l">
              <a:buFont typeface="+mj-lt"/>
              <a:buAutoNum type="arabicPeriod"/>
            </a:pPr>
            <a:r>
              <a:rPr lang="tr-TR" b="0" i="0" dirty="0">
                <a:solidFill>
                  <a:srgbClr val="0D0D0D"/>
                </a:solidFill>
                <a:effectLst/>
                <a:latin typeface="Söhne"/>
              </a:rPr>
              <a:t>Her küme için </a:t>
            </a:r>
            <a:r>
              <a:rPr lang="tr-TR" b="0" i="0" dirty="0" err="1">
                <a:solidFill>
                  <a:srgbClr val="0D0D0D"/>
                </a:solidFill>
                <a:effectLst/>
                <a:latin typeface="Söhne"/>
              </a:rPr>
              <a:t>öklid</a:t>
            </a:r>
            <a:r>
              <a:rPr lang="tr-TR" b="0" i="0" dirty="0">
                <a:solidFill>
                  <a:srgbClr val="0D0D0D"/>
                </a:solidFill>
                <a:effectLst/>
                <a:latin typeface="Söhne"/>
              </a:rPr>
              <a:t> mesafesi kullanarak varyansı hesapla. Varyans, veri noktalarının küme merkezine olan uzaklıklarının karelerinin ortalamasıdır.</a:t>
            </a:r>
          </a:p>
          <a:p>
            <a:pPr algn="l">
              <a:buFont typeface="+mj-lt"/>
              <a:buAutoNum type="arabicPeriod"/>
            </a:pPr>
            <a:r>
              <a:rPr lang="tr-TR" b="1" i="0" dirty="0">
                <a:solidFill>
                  <a:srgbClr val="0D0D0D"/>
                </a:solidFill>
                <a:effectLst/>
                <a:latin typeface="Söhne"/>
              </a:rPr>
              <a:t>En Büyük Varyansı Seç:</a:t>
            </a:r>
            <a:endParaRPr lang="tr-TR" b="0" i="0" dirty="0">
              <a:solidFill>
                <a:srgbClr val="0D0D0D"/>
              </a:solidFill>
              <a:effectLst/>
              <a:latin typeface="Söhne"/>
            </a:endParaRPr>
          </a:p>
          <a:p>
            <a:pPr marL="742950" lvl="1" indent="-285750" algn="l">
              <a:buFont typeface="+mj-lt"/>
              <a:buAutoNum type="arabicPeriod"/>
            </a:pPr>
            <a:r>
              <a:rPr lang="tr-TR" b="0" i="0" dirty="0">
                <a:solidFill>
                  <a:srgbClr val="0D0D0D"/>
                </a:solidFill>
                <a:effectLst/>
                <a:latin typeface="Söhne"/>
              </a:rPr>
              <a:t>Tüm kümeler arasından en büyük varyansa sahip olanı seç.</a:t>
            </a:r>
          </a:p>
          <a:p>
            <a:pPr marL="742950" lvl="1" indent="-285750" algn="l">
              <a:buFont typeface="+mj-lt"/>
              <a:buAutoNum type="arabicPeriod"/>
            </a:pPr>
            <a:r>
              <a:rPr lang="tr-TR" b="0" i="0" dirty="0">
                <a:solidFill>
                  <a:srgbClr val="0D0D0D"/>
                </a:solidFill>
                <a:effectLst/>
                <a:latin typeface="Söhne"/>
              </a:rPr>
              <a:t>Bu, kümeleme işlemini bölme adımı için temsil eden ana kümedir.</a:t>
            </a:r>
          </a:p>
          <a:p>
            <a:pPr algn="l">
              <a:buFont typeface="+mj-lt"/>
              <a:buAutoNum type="arabicPeriod"/>
            </a:pPr>
            <a:r>
              <a:rPr lang="tr-TR" b="1" i="0" dirty="0">
                <a:solidFill>
                  <a:srgbClr val="0D0D0D"/>
                </a:solidFill>
                <a:effectLst/>
                <a:latin typeface="Söhne"/>
              </a:rPr>
              <a:t>Küme Bölme:</a:t>
            </a:r>
            <a:endParaRPr lang="tr-TR" b="0" i="0" dirty="0">
              <a:solidFill>
                <a:srgbClr val="0D0D0D"/>
              </a:solidFill>
              <a:effectLst/>
              <a:latin typeface="Söhne"/>
            </a:endParaRPr>
          </a:p>
          <a:p>
            <a:pPr marL="742950" lvl="1" indent="-285750" algn="l">
              <a:buFont typeface="+mj-lt"/>
              <a:buAutoNum type="arabicPeriod"/>
            </a:pPr>
            <a:r>
              <a:rPr lang="tr-TR" b="0" i="0" dirty="0">
                <a:solidFill>
                  <a:srgbClr val="0D0D0D"/>
                </a:solidFill>
                <a:effectLst/>
                <a:latin typeface="Söhne"/>
              </a:rPr>
              <a:t>Seçilen ana kümedeki veri noktaları arasında, küme merkezinden en uzak olan noktayı bul.</a:t>
            </a:r>
          </a:p>
          <a:p>
            <a:pPr marL="742950" lvl="1" indent="-285750" algn="l">
              <a:buFont typeface="+mj-lt"/>
              <a:buAutoNum type="arabicPeriod"/>
            </a:pPr>
            <a:r>
              <a:rPr lang="tr-TR" b="0" i="0" dirty="0">
                <a:solidFill>
                  <a:srgbClr val="0D0D0D"/>
                </a:solidFill>
                <a:effectLst/>
                <a:latin typeface="Söhne"/>
              </a:rPr>
              <a:t>Bu nokta, yeni bir alt küme oluşturmak için kullanılacaktır.</a:t>
            </a:r>
          </a:p>
          <a:p>
            <a:pPr marL="742950" lvl="1" indent="-285750" algn="l">
              <a:buFont typeface="+mj-lt"/>
              <a:buAutoNum type="arabicPeriod"/>
            </a:pPr>
            <a:r>
              <a:rPr lang="tr-TR" b="0" i="0" dirty="0">
                <a:solidFill>
                  <a:srgbClr val="0D0D0D"/>
                </a:solidFill>
                <a:effectLst/>
                <a:latin typeface="Söhne"/>
              </a:rPr>
              <a:t>Ana kümeden bu noktayı çıkararak, iki ayrı küme elde edilir.</a:t>
            </a:r>
          </a:p>
          <a:p>
            <a:pPr algn="l">
              <a:buFont typeface="+mj-lt"/>
              <a:buAutoNum type="arabicPeriod"/>
            </a:pPr>
            <a:r>
              <a:rPr lang="tr-TR" b="1" i="0" dirty="0">
                <a:solidFill>
                  <a:srgbClr val="0D0D0D"/>
                </a:solidFill>
                <a:effectLst/>
                <a:latin typeface="Söhne"/>
              </a:rPr>
              <a:t>Küme Listesine Ekle:</a:t>
            </a:r>
            <a:endParaRPr lang="tr-TR" b="0" i="0" dirty="0">
              <a:solidFill>
                <a:srgbClr val="0D0D0D"/>
              </a:solidFill>
              <a:effectLst/>
              <a:latin typeface="Söhne"/>
            </a:endParaRPr>
          </a:p>
          <a:p>
            <a:pPr marL="742950" lvl="1" indent="-285750" algn="l">
              <a:buFont typeface="+mj-lt"/>
              <a:buAutoNum type="arabicPeriod"/>
            </a:pPr>
            <a:r>
              <a:rPr lang="tr-TR" b="0" i="0" dirty="0">
                <a:solidFill>
                  <a:srgbClr val="0D0D0D"/>
                </a:solidFill>
                <a:effectLst/>
                <a:latin typeface="Söhne"/>
              </a:rPr>
              <a:t>Yeni oluşturulan alt küme, küme listesine eklenir.</a:t>
            </a:r>
          </a:p>
          <a:p>
            <a:pPr marL="742950" lvl="1" indent="-285750" algn="l">
              <a:buFont typeface="+mj-lt"/>
              <a:buAutoNum type="arabicPeriod"/>
            </a:pPr>
            <a:r>
              <a:rPr lang="tr-TR" b="0" i="0" dirty="0">
                <a:solidFill>
                  <a:srgbClr val="0D0D0D"/>
                </a:solidFill>
                <a:effectLst/>
                <a:latin typeface="Söhne"/>
              </a:rPr>
              <a:t>Ana kümeden çıkarılan nokta ile kalan veri noktaları, ana küme olarak kalır.</a:t>
            </a:r>
          </a:p>
          <a:p>
            <a:pPr algn="l">
              <a:buFont typeface="+mj-lt"/>
              <a:buAutoNum type="arabicPeriod"/>
            </a:pPr>
            <a:r>
              <a:rPr lang="tr-TR" b="1" i="0" dirty="0">
                <a:solidFill>
                  <a:srgbClr val="0D0D0D"/>
                </a:solidFill>
                <a:effectLst/>
                <a:latin typeface="Söhne"/>
              </a:rPr>
              <a:t>Tekrarla:</a:t>
            </a:r>
            <a:endParaRPr lang="tr-TR" b="0" i="0" dirty="0">
              <a:solidFill>
                <a:srgbClr val="0D0D0D"/>
              </a:solidFill>
              <a:effectLst/>
              <a:latin typeface="Söhne"/>
            </a:endParaRPr>
          </a:p>
          <a:p>
            <a:pPr marL="742950" lvl="1" indent="-285750" algn="l">
              <a:buFont typeface="+mj-lt"/>
              <a:buAutoNum type="arabicPeriod"/>
            </a:pPr>
            <a:r>
              <a:rPr lang="tr-TR" b="0" i="0" dirty="0">
                <a:solidFill>
                  <a:srgbClr val="0D0D0D"/>
                </a:solidFill>
                <a:effectLst/>
                <a:latin typeface="Söhne"/>
              </a:rPr>
              <a:t>Belirli bir kriter sağlanana veya belirli bir küme sayısına ulaşılana kadar 2-5 adımları tekrar et.</a:t>
            </a:r>
          </a:p>
          <a:p>
            <a:pPr marL="285750" indent="-285750">
              <a:buFont typeface="Arial" panose="020B0604020202020204" pitchFamily="34" charset="0"/>
              <a:buChar char="•"/>
            </a:pPr>
            <a:endParaRPr lang="tr-TR" sz="1400"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15</a:t>
            </a:fld>
            <a:endParaRPr lang="tr-TR"/>
          </a:p>
        </p:txBody>
      </p:sp>
    </p:spTree>
    <p:extLst>
      <p:ext uri="{BB962C8B-B14F-4D97-AF65-F5344CB8AC3E}">
        <p14:creationId xmlns:p14="http://schemas.microsoft.com/office/powerpoint/2010/main" val="3874744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16</a:t>
            </a:fld>
            <a:endParaRPr lang="tr-TR"/>
          </a:p>
        </p:txBody>
      </p:sp>
    </p:spTree>
    <p:extLst>
      <p:ext uri="{BB962C8B-B14F-4D97-AF65-F5344CB8AC3E}">
        <p14:creationId xmlns:p14="http://schemas.microsoft.com/office/powerpoint/2010/main" val="563022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285750" indent="-285750">
              <a:buFont typeface="Arial" panose="020B0604020202020204" pitchFamily="34" charset="0"/>
              <a:buChar char="•"/>
            </a:pPr>
            <a:endParaRPr lang="tr-TR" sz="1400"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17</a:t>
            </a:fld>
            <a:endParaRPr lang="tr-TR"/>
          </a:p>
        </p:txBody>
      </p:sp>
    </p:spTree>
    <p:extLst>
      <p:ext uri="{BB962C8B-B14F-4D97-AF65-F5344CB8AC3E}">
        <p14:creationId xmlns:p14="http://schemas.microsoft.com/office/powerpoint/2010/main" val="144131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285750" indent="-285750">
              <a:buFont typeface="Arial" panose="020B0604020202020204" pitchFamily="34" charset="0"/>
              <a:buChar char="•"/>
            </a:pPr>
            <a:endParaRPr lang="tr-TR" sz="1400"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18</a:t>
            </a:fld>
            <a:endParaRPr lang="tr-TR"/>
          </a:p>
        </p:txBody>
      </p:sp>
    </p:spTree>
    <p:extLst>
      <p:ext uri="{BB962C8B-B14F-4D97-AF65-F5344CB8AC3E}">
        <p14:creationId xmlns:p14="http://schemas.microsoft.com/office/powerpoint/2010/main" val="393327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285750" indent="-285750">
              <a:buFont typeface="Arial" panose="020B0604020202020204" pitchFamily="34" charset="0"/>
              <a:buChar char="•"/>
            </a:pPr>
            <a:endParaRPr lang="tr-TR" sz="1400"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19</a:t>
            </a:fld>
            <a:endParaRPr lang="tr-TR"/>
          </a:p>
        </p:txBody>
      </p:sp>
    </p:spTree>
    <p:extLst>
      <p:ext uri="{BB962C8B-B14F-4D97-AF65-F5344CB8AC3E}">
        <p14:creationId xmlns:p14="http://schemas.microsoft.com/office/powerpoint/2010/main" val="3880639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2</a:t>
            </a:fld>
            <a:endParaRPr lang="tr-TR"/>
          </a:p>
        </p:txBody>
      </p:sp>
    </p:spTree>
    <p:extLst>
      <p:ext uri="{BB962C8B-B14F-4D97-AF65-F5344CB8AC3E}">
        <p14:creationId xmlns:p14="http://schemas.microsoft.com/office/powerpoint/2010/main" val="3852913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0" marR="0" indent="0" algn="l" defTabSz="1811609"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3</a:t>
            </a:fld>
            <a:endParaRPr lang="tr-TR"/>
          </a:p>
        </p:txBody>
      </p:sp>
    </p:spTree>
    <p:extLst>
      <p:ext uri="{BB962C8B-B14F-4D97-AF65-F5344CB8AC3E}">
        <p14:creationId xmlns:p14="http://schemas.microsoft.com/office/powerpoint/2010/main" val="3505135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285750" indent="-285750">
              <a:buFont typeface="Arial" panose="020B0604020202020204" pitchFamily="34" charset="0"/>
              <a:buChar char="•"/>
            </a:pPr>
            <a:endParaRPr lang="tr-TR" sz="1400"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4</a:t>
            </a:fld>
            <a:endParaRPr lang="tr-TR"/>
          </a:p>
        </p:txBody>
      </p:sp>
    </p:spTree>
    <p:extLst>
      <p:ext uri="{BB962C8B-B14F-4D97-AF65-F5344CB8AC3E}">
        <p14:creationId xmlns:p14="http://schemas.microsoft.com/office/powerpoint/2010/main" val="3750321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800100" lvl="1" indent="-342900">
              <a:buFont typeface="Arial" panose="020B0604020202020204" pitchFamily="34" charset="0"/>
              <a:buChar char="•"/>
            </a:pPr>
            <a:r>
              <a:rPr lang="tr-TR" sz="1200" dirty="0"/>
              <a:t>Her ikisi de deneyimlere dayalıdır: İnsanlar ve yapay zeka modelleri, çevrelerinden gelen verilerle etkileşimde bulunarak öğrenirler.</a:t>
            </a:r>
          </a:p>
          <a:p>
            <a:pPr marL="800100" lvl="1" indent="-342900">
              <a:buFont typeface="Arial" panose="020B0604020202020204" pitchFamily="34" charset="0"/>
              <a:buChar char="•"/>
            </a:pPr>
            <a:r>
              <a:rPr lang="tr-TR" sz="1200" dirty="0"/>
              <a:t>Hata ve geri bildirim: Hem insanlar hem de yapay zeka modelleri, hatalardan öğrenir ve geri bildirim alarak davranışlarını ve tahminlerini iyileştirirler.</a:t>
            </a:r>
          </a:p>
          <a:p>
            <a:pPr marL="800100" lvl="1" indent="-342900">
              <a:buFont typeface="Arial" panose="020B0604020202020204" pitchFamily="34" charset="0"/>
              <a:buChar char="•"/>
            </a:pPr>
            <a:r>
              <a:rPr lang="tr-TR" sz="1200" dirty="0"/>
              <a:t>Bilgi işleme: Hem insanlar hem de yapay zeka, gelen verileri işleyerek önceki deneyimlerinden öğrenirler ve bu bilgileri gelecekteki kararlarını şekillendirmek için kullanırlar.</a:t>
            </a:r>
          </a:p>
        </p:txBody>
      </p:sp>
      <p:sp>
        <p:nvSpPr>
          <p:cNvPr id="4" name="Slayt Numarası Yer Tutucusu 3"/>
          <p:cNvSpPr>
            <a:spLocks noGrp="1"/>
          </p:cNvSpPr>
          <p:nvPr>
            <p:ph type="sldNum" sz="quarter" idx="10"/>
          </p:nvPr>
        </p:nvSpPr>
        <p:spPr/>
        <p:txBody>
          <a:bodyPr/>
          <a:lstStyle/>
          <a:p>
            <a:fld id="{9321E4BC-D821-44F3-BA3B-1C6614FB4B55}" type="slidenum">
              <a:rPr lang="tr-TR" smtClean="0"/>
              <a:t>5</a:t>
            </a:fld>
            <a:endParaRPr lang="tr-TR"/>
          </a:p>
        </p:txBody>
      </p:sp>
    </p:spTree>
    <p:extLst>
      <p:ext uri="{BB962C8B-B14F-4D97-AF65-F5344CB8AC3E}">
        <p14:creationId xmlns:p14="http://schemas.microsoft.com/office/powerpoint/2010/main" val="3839454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342900" indent="-342900">
              <a:buFont typeface="Arial" panose="020B0604020202020204" pitchFamily="34" charset="0"/>
              <a:buChar char="•"/>
            </a:pPr>
            <a:r>
              <a:rPr lang="tr-TR" sz="2000" b="1" dirty="0"/>
              <a:t>Kümeleme (Clustering):</a:t>
            </a:r>
            <a:endParaRPr lang="tr-TR" sz="2000" dirty="0"/>
          </a:p>
          <a:p>
            <a:pPr marL="800100" lvl="1" indent="-342900">
              <a:buFont typeface="Arial" panose="020B0604020202020204" pitchFamily="34" charset="0"/>
              <a:buChar char="•"/>
            </a:pPr>
            <a:r>
              <a:rPr lang="tr-TR" sz="2000" dirty="0"/>
              <a:t>Veri setindeki benzer örnekleri bir araya getirerek homojen gruplar oluşturur. Örneğin, bir müşteri veri setindeki benzer alışveriş alışkanlıklarına göre müşterileri gruplamak için kullanılabilir.</a:t>
            </a:r>
          </a:p>
          <a:p>
            <a:pPr marL="342900" indent="-342900">
              <a:buFont typeface="Arial" panose="020B0604020202020204" pitchFamily="34" charset="0"/>
              <a:buChar char="•"/>
            </a:pPr>
            <a:r>
              <a:rPr lang="tr-TR" sz="2000" b="1" dirty="0"/>
              <a:t>Boyut Azaltma (</a:t>
            </a:r>
            <a:r>
              <a:rPr lang="tr-TR" sz="2000" b="1" dirty="0" err="1"/>
              <a:t>Dimensionality</a:t>
            </a:r>
            <a:r>
              <a:rPr lang="tr-TR" sz="2000" b="1" dirty="0"/>
              <a:t> </a:t>
            </a:r>
            <a:r>
              <a:rPr lang="tr-TR" sz="2000" b="1" dirty="0" err="1"/>
              <a:t>Reduction</a:t>
            </a:r>
            <a:r>
              <a:rPr lang="tr-TR" sz="2000" b="1" dirty="0"/>
              <a:t>):</a:t>
            </a:r>
            <a:endParaRPr lang="tr-TR" sz="2000" dirty="0"/>
          </a:p>
          <a:p>
            <a:pPr marL="800100" lvl="1" indent="-342900">
              <a:buFont typeface="Arial" panose="020B0604020202020204" pitchFamily="34" charset="0"/>
              <a:buChar char="•"/>
            </a:pPr>
            <a:r>
              <a:rPr lang="tr-TR" sz="2000" dirty="0"/>
              <a:t>Veri setindeki yüksek boyutlu veriyi daha az boyuta indirir. Özellikle büyük boyutlu veri setlerinde, boyut azaltma algoritmaları verinin temsilini basitleştirirken önemli bilgileri koruyabilir.</a:t>
            </a:r>
          </a:p>
          <a:p>
            <a:pPr marL="342900" indent="-342900">
              <a:buFont typeface="Arial" panose="020B0604020202020204" pitchFamily="34" charset="0"/>
              <a:buChar char="•"/>
            </a:pPr>
            <a:r>
              <a:rPr lang="tr-TR" sz="2000" b="1" dirty="0"/>
              <a:t>Değişken Keşfi (</a:t>
            </a:r>
            <a:r>
              <a:rPr lang="tr-TR" sz="2000" b="1" dirty="0" err="1"/>
              <a:t>Feature</a:t>
            </a:r>
            <a:r>
              <a:rPr lang="tr-TR" sz="2000" b="1" dirty="0"/>
              <a:t> </a:t>
            </a:r>
            <a:r>
              <a:rPr lang="tr-TR" sz="2000" b="1" dirty="0" err="1"/>
              <a:t>Discovery</a:t>
            </a:r>
            <a:r>
              <a:rPr lang="tr-TR" sz="2000" b="1" dirty="0"/>
              <a:t>):</a:t>
            </a:r>
            <a:endParaRPr lang="tr-TR" sz="2000" dirty="0"/>
          </a:p>
          <a:p>
            <a:pPr marL="800100" lvl="1" indent="-342900">
              <a:buFont typeface="Arial" panose="020B0604020202020204" pitchFamily="34" charset="0"/>
              <a:buChar char="•"/>
            </a:pPr>
            <a:r>
              <a:rPr lang="tr-TR" sz="2000" dirty="0"/>
              <a:t>Veri setindeki gizli yapıları ve önemli değişkenleri keşfeder. Özellikle veri setindeki ilişkileri anlamak veya yeni değişkenler oluşturmak için kullanılabilir.</a:t>
            </a:r>
          </a:p>
          <a:p>
            <a:pPr marL="342900" indent="-342900">
              <a:buFont typeface="Arial" panose="020B0604020202020204" pitchFamily="34" charset="0"/>
              <a:buChar char="•"/>
            </a:pPr>
            <a:r>
              <a:rPr lang="tr-TR" sz="2000" b="1" dirty="0"/>
              <a:t>Yoğunluk Tahmini (</a:t>
            </a:r>
            <a:r>
              <a:rPr lang="tr-TR" sz="2000" b="1" dirty="0" err="1"/>
              <a:t>Density</a:t>
            </a:r>
            <a:r>
              <a:rPr lang="tr-TR" sz="2000" b="1" dirty="0"/>
              <a:t> </a:t>
            </a:r>
            <a:r>
              <a:rPr lang="tr-TR" sz="2000" b="1" dirty="0" err="1"/>
              <a:t>Estimation</a:t>
            </a:r>
            <a:r>
              <a:rPr lang="tr-TR" sz="2000" b="1" dirty="0"/>
              <a:t>):</a:t>
            </a:r>
            <a:endParaRPr lang="tr-TR" sz="2000" dirty="0"/>
          </a:p>
          <a:p>
            <a:pPr marL="800100" lvl="1" indent="-342900">
              <a:buFont typeface="Arial" panose="020B0604020202020204" pitchFamily="34" charset="0"/>
              <a:buChar char="•"/>
            </a:pPr>
            <a:r>
              <a:rPr lang="tr-TR" sz="2000" dirty="0"/>
              <a:t>Veri setindeki yoğunluk dağılımını modellemek için kullanılır. Verinin yoğun olduğu bölgeleri belirleyerek anlamlı bölgeleri vurgular.</a:t>
            </a:r>
          </a:p>
          <a:p>
            <a:pPr marL="342900" indent="-342900">
              <a:buFont typeface="Arial" panose="020B0604020202020204" pitchFamily="34" charset="0"/>
              <a:buChar char="•"/>
            </a:pPr>
            <a:r>
              <a:rPr lang="tr-TR" sz="2000" b="1" dirty="0"/>
              <a:t>Anomalilerin Tespiti (</a:t>
            </a:r>
            <a:r>
              <a:rPr lang="tr-TR" sz="2000" b="1" dirty="0" err="1"/>
              <a:t>Anomaly</a:t>
            </a:r>
            <a:r>
              <a:rPr lang="tr-TR" sz="2000" b="1" dirty="0"/>
              <a:t> </a:t>
            </a:r>
            <a:r>
              <a:rPr lang="tr-TR" sz="2000" b="1" dirty="0" err="1"/>
              <a:t>Detection</a:t>
            </a:r>
            <a:r>
              <a:rPr lang="tr-TR" sz="2000" b="1" dirty="0"/>
              <a:t>):</a:t>
            </a:r>
            <a:endParaRPr lang="tr-TR" sz="2000" dirty="0"/>
          </a:p>
          <a:p>
            <a:pPr marL="800100" lvl="1" indent="-342900">
              <a:buFont typeface="Arial" panose="020B0604020202020204" pitchFamily="34" charset="0"/>
              <a:buChar char="•"/>
            </a:pPr>
            <a:r>
              <a:rPr lang="tr-TR" sz="2000" dirty="0"/>
              <a:t>Normalden sapma gösteren veri noktalarını belirlemek için kullanılır. Anormal davranışları tespit etmek veya hatalı veri noktalarını filtrelemek için kullanılabilir.</a:t>
            </a:r>
          </a:p>
          <a:p>
            <a:pPr marL="285750" indent="-285750">
              <a:buFont typeface="Arial" panose="020B0604020202020204" pitchFamily="34" charset="0"/>
              <a:buChar char="•"/>
            </a:pPr>
            <a:endParaRPr lang="tr-TR" sz="1400"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6</a:t>
            </a:fld>
            <a:endParaRPr lang="tr-TR"/>
          </a:p>
        </p:txBody>
      </p:sp>
    </p:spTree>
    <p:extLst>
      <p:ext uri="{BB962C8B-B14F-4D97-AF65-F5344CB8AC3E}">
        <p14:creationId xmlns:p14="http://schemas.microsoft.com/office/powerpoint/2010/main" val="71554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7</a:t>
            </a:fld>
            <a:endParaRPr lang="tr-TR"/>
          </a:p>
        </p:txBody>
      </p:sp>
    </p:spTree>
    <p:extLst>
      <p:ext uri="{BB962C8B-B14F-4D97-AF65-F5344CB8AC3E}">
        <p14:creationId xmlns:p14="http://schemas.microsoft.com/office/powerpoint/2010/main" val="2825447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285750" indent="-285750">
              <a:buFont typeface="Arial" panose="020B0604020202020204" pitchFamily="34" charset="0"/>
              <a:buChar char="•"/>
            </a:pPr>
            <a:endParaRPr lang="tr-TR" sz="1400"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8</a:t>
            </a:fld>
            <a:endParaRPr lang="tr-TR"/>
          </a:p>
        </p:txBody>
      </p:sp>
    </p:spTree>
    <p:extLst>
      <p:ext uri="{BB962C8B-B14F-4D97-AF65-F5344CB8AC3E}">
        <p14:creationId xmlns:p14="http://schemas.microsoft.com/office/powerpoint/2010/main" val="2498587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pPr marL="342900" indent="-342900">
              <a:buFont typeface="Arial" panose="020B0604020202020204" pitchFamily="34" charset="0"/>
              <a:buChar char="•"/>
            </a:pPr>
            <a:r>
              <a:rPr lang="tr-TR" sz="2000" b="1" dirty="0"/>
              <a:t>Küme Merkezi Başlatma:</a:t>
            </a:r>
            <a:endParaRPr lang="tr-TR" sz="2000" dirty="0"/>
          </a:p>
          <a:p>
            <a:pPr marL="800100" lvl="1" indent="-342900">
              <a:buFont typeface="Arial" panose="020B0604020202020204" pitchFamily="34" charset="0"/>
              <a:buChar char="•"/>
            </a:pPr>
            <a:r>
              <a:rPr lang="tr-TR" sz="2000" dirty="0"/>
              <a:t>İlk adımda, belirlenen k sayısında küme merkezi rastgele seçilir veya rastgele veri noktaları alınarak küme merkezleri başlatılır.</a:t>
            </a:r>
          </a:p>
          <a:p>
            <a:pPr marL="342900" indent="-342900">
              <a:buFont typeface="Arial" panose="020B0604020202020204" pitchFamily="34" charset="0"/>
              <a:buChar char="•"/>
            </a:pPr>
            <a:r>
              <a:rPr lang="tr-TR" sz="2000" b="1" dirty="0"/>
              <a:t>Veri Noktalarını Kümelere Atama:</a:t>
            </a:r>
            <a:endParaRPr lang="tr-TR" sz="2000" dirty="0"/>
          </a:p>
          <a:p>
            <a:pPr marL="800100" lvl="1" indent="-342900">
              <a:buFont typeface="Arial" panose="020B0604020202020204" pitchFamily="34" charset="0"/>
              <a:buChar char="•"/>
            </a:pPr>
            <a:r>
              <a:rPr lang="tr-TR" sz="2000" dirty="0"/>
              <a:t>Her veri noktası, ona en yakın küme merkezine atanır. Bu atama işlemi, veri setindeki her veri noktası için hesaplanır ve her veri noktası sadece bir kümenin üyesi olabilir.</a:t>
            </a:r>
          </a:p>
          <a:p>
            <a:pPr marL="342900" indent="-342900">
              <a:buFont typeface="Arial" panose="020B0604020202020204" pitchFamily="34" charset="0"/>
              <a:buChar char="•"/>
            </a:pPr>
            <a:r>
              <a:rPr lang="tr-TR" sz="2000" b="1" dirty="0"/>
              <a:t>Küme Merkezlerini Yeniden Hesaplama:</a:t>
            </a:r>
            <a:endParaRPr lang="tr-TR" sz="2000" dirty="0"/>
          </a:p>
          <a:p>
            <a:pPr marL="800100" lvl="1" indent="-342900">
              <a:buFont typeface="Arial" panose="020B0604020202020204" pitchFamily="34" charset="0"/>
              <a:buChar char="•"/>
            </a:pPr>
            <a:r>
              <a:rPr lang="tr-TR" sz="2000" dirty="0"/>
              <a:t>Her küme merkezi, o kümenin üyelerinin ortalaması olarak yeniden hesaplanır. Bu adımda, küme merkezleri, o kümeye ait olan tüm veri noktalarının ortalaması olarak güncellenir.</a:t>
            </a:r>
          </a:p>
          <a:p>
            <a:pPr marL="342900" indent="-342900">
              <a:buFont typeface="Arial" panose="020B0604020202020204" pitchFamily="34" charset="0"/>
              <a:buChar char="•"/>
            </a:pPr>
            <a:r>
              <a:rPr lang="tr-TR" sz="2000" b="1" dirty="0"/>
              <a:t>Yeniden Atama ve Güncelleme:</a:t>
            </a:r>
            <a:endParaRPr lang="tr-TR" sz="2000" dirty="0"/>
          </a:p>
          <a:p>
            <a:pPr marL="800100" lvl="1" indent="-342900">
              <a:buFont typeface="Arial" panose="020B0604020202020204" pitchFamily="34" charset="0"/>
              <a:buChar char="•"/>
            </a:pPr>
            <a:r>
              <a:rPr lang="tr-TR" sz="2000" dirty="0"/>
              <a:t>2. ve 3. adımlar tekrarlanır. Her iterasyonda, her veri noktası bir kümeye atanır ve ardından küme merkezleri güncellenir. Bu işlem, küme merkezleri veya atama değişmezse veya belirlenen bir iterasyon limitine ulaşılana kadar devam eder.</a:t>
            </a:r>
          </a:p>
          <a:p>
            <a:pPr marL="285750" indent="-285750">
              <a:buFont typeface="Arial" panose="020B0604020202020204" pitchFamily="34" charset="0"/>
              <a:buChar char="•"/>
            </a:pPr>
            <a:endParaRPr lang="tr-TR" sz="1400" dirty="0"/>
          </a:p>
        </p:txBody>
      </p:sp>
      <p:sp>
        <p:nvSpPr>
          <p:cNvPr id="4" name="Slayt Numarası Yer Tutucusu 3"/>
          <p:cNvSpPr>
            <a:spLocks noGrp="1"/>
          </p:cNvSpPr>
          <p:nvPr>
            <p:ph type="sldNum" sz="quarter" idx="10"/>
          </p:nvPr>
        </p:nvSpPr>
        <p:spPr/>
        <p:txBody>
          <a:bodyPr/>
          <a:lstStyle/>
          <a:p>
            <a:fld id="{9321E4BC-D821-44F3-BA3B-1C6614FB4B55}" type="slidenum">
              <a:rPr lang="tr-TR" smtClean="0"/>
              <a:t>9</a:t>
            </a:fld>
            <a:endParaRPr lang="tr-TR"/>
          </a:p>
        </p:txBody>
      </p:sp>
    </p:spTree>
    <p:extLst>
      <p:ext uri="{BB962C8B-B14F-4D97-AF65-F5344CB8AC3E}">
        <p14:creationId xmlns:p14="http://schemas.microsoft.com/office/powerpoint/2010/main" val="2394486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p:cNvSpPr>
            <a:spLocks noGrp="1"/>
          </p:cNvSpPr>
          <p:nvPr>
            <p:ph type="dt" sz="half" idx="10"/>
          </p:nvPr>
        </p:nvSpPr>
        <p:spPr/>
        <p:txBody>
          <a:bodyPr/>
          <a:lstStyle/>
          <a:p>
            <a:fld id="{B376ED00-F09C-411E-B917-3F47217C2D23}" type="datetimeFigureOut">
              <a:rPr lang="tr-TR" smtClean="0"/>
              <a:t>23.01.2025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3845040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B376ED00-F09C-411E-B917-3F47217C2D23}" type="datetimeFigureOut">
              <a:rPr lang="tr-TR" smtClean="0"/>
              <a:t>23.01.2025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1404830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B376ED00-F09C-411E-B917-3F47217C2D23}" type="datetimeFigureOut">
              <a:rPr lang="tr-TR" smtClean="0"/>
              <a:t>23.01.2025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3620472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B376ED00-F09C-411E-B917-3F47217C2D23}" type="datetimeFigureOut">
              <a:rPr lang="tr-TR" smtClean="0"/>
              <a:t>23.01.2025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378637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Veri Yer Tutucusu 3"/>
          <p:cNvSpPr>
            <a:spLocks noGrp="1"/>
          </p:cNvSpPr>
          <p:nvPr>
            <p:ph type="dt" sz="half" idx="10"/>
          </p:nvPr>
        </p:nvSpPr>
        <p:spPr/>
        <p:txBody>
          <a:bodyPr/>
          <a:lstStyle/>
          <a:p>
            <a:fld id="{B376ED00-F09C-411E-B917-3F47217C2D23}" type="datetimeFigureOut">
              <a:rPr lang="tr-TR" smtClean="0"/>
              <a:t>23.01.2025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4267334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B376ED00-F09C-411E-B917-3F47217C2D23}" type="datetimeFigureOut">
              <a:rPr lang="tr-TR" smtClean="0"/>
              <a:t>23.01.2025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1312701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B376ED00-F09C-411E-B917-3F47217C2D23}" type="datetimeFigureOut">
              <a:rPr lang="tr-TR" smtClean="0"/>
              <a:t>23.01.2025</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1656224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B376ED00-F09C-411E-B917-3F47217C2D23}" type="datetimeFigureOut">
              <a:rPr lang="tr-TR" smtClean="0"/>
              <a:t>23.01.2025</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682832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B376ED00-F09C-411E-B917-3F47217C2D23}" type="datetimeFigureOut">
              <a:rPr lang="tr-TR" smtClean="0"/>
              <a:t>23.01.2025</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2297889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B376ED00-F09C-411E-B917-3F47217C2D23}" type="datetimeFigureOut">
              <a:rPr lang="tr-TR" smtClean="0"/>
              <a:t>23.01.2025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3071691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B376ED00-F09C-411E-B917-3F47217C2D23}" type="datetimeFigureOut">
              <a:rPr lang="tr-TR" smtClean="0"/>
              <a:t>23.01.2025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050E8904-6202-4D0A-9F84-1F33994AC65B}" type="slidenum">
              <a:rPr lang="tr-TR" smtClean="0"/>
              <a:t>‹#›</a:t>
            </a:fld>
            <a:endParaRPr lang="tr-TR"/>
          </a:p>
        </p:txBody>
      </p:sp>
    </p:spTree>
    <p:extLst>
      <p:ext uri="{BB962C8B-B14F-4D97-AF65-F5344CB8AC3E}">
        <p14:creationId xmlns:p14="http://schemas.microsoft.com/office/powerpoint/2010/main" val="3548942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6ED00-F09C-411E-B917-3F47217C2D23}" type="datetimeFigureOut">
              <a:rPr lang="tr-TR" smtClean="0"/>
              <a:t>23.01.2025</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E8904-6202-4D0A-9F84-1F33994AC65B}" type="slidenum">
              <a:rPr lang="tr-TR" smtClean="0"/>
              <a:t>‹#›</a:t>
            </a:fld>
            <a:endParaRPr lang="tr-TR"/>
          </a:p>
        </p:txBody>
      </p:sp>
    </p:spTree>
    <p:extLst>
      <p:ext uri="{BB962C8B-B14F-4D97-AF65-F5344CB8AC3E}">
        <p14:creationId xmlns:p14="http://schemas.microsoft.com/office/powerpoint/2010/main" val="1174452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0" y="89912"/>
            <a:ext cx="12192000" cy="389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1431832" y="1159023"/>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0" name="Freeform 10"/>
          <p:cNvSpPr>
            <a:spLocks/>
          </p:cNvSpPr>
          <p:nvPr/>
        </p:nvSpPr>
        <p:spPr bwMode="auto">
          <a:xfrm>
            <a:off x="1444531" y="741538"/>
            <a:ext cx="93656" cy="447646"/>
          </a:xfrm>
          <a:custGeom>
            <a:avLst/>
            <a:gdLst>
              <a:gd name="T0" fmla="*/ 118 w 118"/>
              <a:gd name="T1" fmla="*/ 0 h 564"/>
              <a:gd name="T2" fmla="*/ 0 w 118"/>
              <a:gd name="T3" fmla="*/ 126 h 564"/>
              <a:gd name="T4" fmla="*/ 0 w 118"/>
              <a:gd name="T5" fmla="*/ 564 h 564"/>
              <a:gd name="T6" fmla="*/ 118 w 118"/>
              <a:gd name="T7" fmla="*/ 452 h 564"/>
              <a:gd name="T8" fmla="*/ 118 w 118"/>
              <a:gd name="T9" fmla="*/ 0 h 564"/>
            </a:gdLst>
            <a:ahLst/>
            <a:cxnLst>
              <a:cxn ang="0">
                <a:pos x="T0" y="T1"/>
              </a:cxn>
              <a:cxn ang="0">
                <a:pos x="T2" y="T3"/>
              </a:cxn>
              <a:cxn ang="0">
                <a:pos x="T4" y="T5"/>
              </a:cxn>
              <a:cxn ang="0">
                <a:pos x="T6" y="T7"/>
              </a:cxn>
              <a:cxn ang="0">
                <a:pos x="T8" y="T9"/>
              </a:cxn>
            </a:cxnLst>
            <a:rect l="0" t="0" r="r" b="b"/>
            <a:pathLst>
              <a:path w="118" h="564">
                <a:moveTo>
                  <a:pt x="118" y="0"/>
                </a:moveTo>
                <a:lnTo>
                  <a:pt x="0" y="126"/>
                </a:lnTo>
                <a:lnTo>
                  <a:pt x="0" y="564"/>
                </a:lnTo>
                <a:lnTo>
                  <a:pt x="118" y="452"/>
                </a:lnTo>
                <a:lnTo>
                  <a:pt x="1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1031015" y="481998"/>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1164356" y="590736"/>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1307221" y="738363"/>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1449293" y="1371734"/>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5" name="Freeform 15"/>
          <p:cNvSpPr>
            <a:spLocks noEditPoints="1"/>
          </p:cNvSpPr>
          <p:nvPr/>
        </p:nvSpPr>
        <p:spPr bwMode="auto">
          <a:xfrm>
            <a:off x="2055679" y="784398"/>
            <a:ext cx="623053" cy="704804"/>
          </a:xfrm>
          <a:custGeom>
            <a:avLst/>
            <a:gdLst>
              <a:gd name="T0" fmla="*/ 683 w 785"/>
              <a:gd name="T1" fmla="*/ 848 h 888"/>
              <a:gd name="T2" fmla="*/ 613 w 785"/>
              <a:gd name="T3" fmla="*/ 874 h 888"/>
              <a:gd name="T4" fmla="*/ 521 w 785"/>
              <a:gd name="T5" fmla="*/ 886 h 888"/>
              <a:gd name="T6" fmla="*/ 0 w 785"/>
              <a:gd name="T7" fmla="*/ 0 h 888"/>
              <a:gd name="T8" fmla="*/ 523 w 785"/>
              <a:gd name="T9" fmla="*/ 0 h 888"/>
              <a:gd name="T10" fmla="*/ 553 w 785"/>
              <a:gd name="T11" fmla="*/ 6 h 888"/>
              <a:gd name="T12" fmla="*/ 601 w 785"/>
              <a:gd name="T13" fmla="*/ 14 h 888"/>
              <a:gd name="T14" fmla="*/ 687 w 785"/>
              <a:gd name="T15" fmla="*/ 44 h 888"/>
              <a:gd name="T16" fmla="*/ 715 w 785"/>
              <a:gd name="T17" fmla="*/ 58 h 888"/>
              <a:gd name="T18" fmla="*/ 745 w 785"/>
              <a:gd name="T19" fmla="*/ 92 h 888"/>
              <a:gd name="T20" fmla="*/ 765 w 785"/>
              <a:gd name="T21" fmla="*/ 140 h 888"/>
              <a:gd name="T22" fmla="*/ 781 w 785"/>
              <a:gd name="T23" fmla="*/ 266 h 888"/>
              <a:gd name="T24" fmla="*/ 761 w 785"/>
              <a:gd name="T25" fmla="*/ 336 h 888"/>
              <a:gd name="T26" fmla="*/ 725 w 785"/>
              <a:gd name="T27" fmla="*/ 386 h 888"/>
              <a:gd name="T28" fmla="*/ 651 w 785"/>
              <a:gd name="T29" fmla="*/ 444 h 888"/>
              <a:gd name="T30" fmla="*/ 705 w 785"/>
              <a:gd name="T31" fmla="*/ 478 h 888"/>
              <a:gd name="T32" fmla="*/ 747 w 785"/>
              <a:gd name="T33" fmla="*/ 520 h 888"/>
              <a:gd name="T34" fmla="*/ 771 w 785"/>
              <a:gd name="T35" fmla="*/ 566 h 888"/>
              <a:gd name="T36" fmla="*/ 783 w 785"/>
              <a:gd name="T37" fmla="*/ 626 h 888"/>
              <a:gd name="T38" fmla="*/ 785 w 785"/>
              <a:gd name="T39" fmla="*/ 674 h 888"/>
              <a:gd name="T40" fmla="*/ 773 w 785"/>
              <a:gd name="T41" fmla="*/ 744 h 888"/>
              <a:gd name="T42" fmla="*/ 739 w 785"/>
              <a:gd name="T43" fmla="*/ 802 h 888"/>
              <a:gd name="T44" fmla="*/ 701 w 785"/>
              <a:gd name="T45" fmla="*/ 836 h 888"/>
              <a:gd name="T46" fmla="*/ 529 w 785"/>
              <a:gd name="T47" fmla="*/ 172 h 888"/>
              <a:gd name="T48" fmla="*/ 457 w 785"/>
              <a:gd name="T49" fmla="*/ 160 h 888"/>
              <a:gd name="T50" fmla="*/ 457 w 785"/>
              <a:gd name="T51" fmla="*/ 364 h 888"/>
              <a:gd name="T52" fmla="*/ 507 w 785"/>
              <a:gd name="T53" fmla="*/ 358 h 888"/>
              <a:gd name="T54" fmla="*/ 547 w 785"/>
              <a:gd name="T55" fmla="*/ 340 h 888"/>
              <a:gd name="T56" fmla="*/ 567 w 785"/>
              <a:gd name="T57" fmla="*/ 320 h 888"/>
              <a:gd name="T58" fmla="*/ 577 w 785"/>
              <a:gd name="T59" fmla="*/ 288 h 888"/>
              <a:gd name="T60" fmla="*/ 577 w 785"/>
              <a:gd name="T61" fmla="*/ 238 h 888"/>
              <a:gd name="T62" fmla="*/ 561 w 785"/>
              <a:gd name="T63" fmla="*/ 198 h 888"/>
              <a:gd name="T64" fmla="*/ 547 w 785"/>
              <a:gd name="T65" fmla="*/ 184 h 888"/>
              <a:gd name="T66" fmla="*/ 535 w 785"/>
              <a:gd name="T67" fmla="*/ 540 h 888"/>
              <a:gd name="T68" fmla="*/ 441 w 785"/>
              <a:gd name="T69" fmla="*/ 528 h 888"/>
              <a:gd name="T70" fmla="*/ 186 w 785"/>
              <a:gd name="T71" fmla="*/ 520 h 888"/>
              <a:gd name="T72" fmla="*/ 459 w 785"/>
              <a:gd name="T73" fmla="*/ 730 h 888"/>
              <a:gd name="T74" fmla="*/ 529 w 785"/>
              <a:gd name="T75" fmla="*/ 718 h 888"/>
              <a:gd name="T76" fmla="*/ 555 w 785"/>
              <a:gd name="T77" fmla="*/ 702 h 888"/>
              <a:gd name="T78" fmla="*/ 573 w 785"/>
              <a:gd name="T79" fmla="*/ 678 h 888"/>
              <a:gd name="T80" fmla="*/ 583 w 785"/>
              <a:gd name="T81" fmla="*/ 628 h 888"/>
              <a:gd name="T82" fmla="*/ 577 w 785"/>
              <a:gd name="T83" fmla="*/ 590 h 888"/>
              <a:gd name="T84" fmla="*/ 563 w 785"/>
              <a:gd name="T85" fmla="*/ 562 h 888"/>
              <a:gd name="T86" fmla="*/ 549 w 785"/>
              <a:gd name="T87" fmla="*/ 54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888">
                <a:moveTo>
                  <a:pt x="701" y="836"/>
                </a:moveTo>
                <a:lnTo>
                  <a:pt x="701" y="836"/>
                </a:lnTo>
                <a:lnTo>
                  <a:pt x="683" y="848"/>
                </a:lnTo>
                <a:lnTo>
                  <a:pt x="661" y="858"/>
                </a:lnTo>
                <a:lnTo>
                  <a:pt x="637" y="868"/>
                </a:lnTo>
                <a:lnTo>
                  <a:pt x="613" y="874"/>
                </a:lnTo>
                <a:lnTo>
                  <a:pt x="583" y="880"/>
                </a:lnTo>
                <a:lnTo>
                  <a:pt x="553" y="884"/>
                </a:lnTo>
                <a:lnTo>
                  <a:pt x="521" y="886"/>
                </a:lnTo>
                <a:lnTo>
                  <a:pt x="485" y="888"/>
                </a:lnTo>
                <a:lnTo>
                  <a:pt x="0" y="888"/>
                </a:lnTo>
                <a:lnTo>
                  <a:pt x="0" y="0"/>
                </a:lnTo>
                <a:lnTo>
                  <a:pt x="453" y="0"/>
                </a:lnTo>
                <a:lnTo>
                  <a:pt x="453" y="0"/>
                </a:lnTo>
                <a:lnTo>
                  <a:pt x="523" y="0"/>
                </a:lnTo>
                <a:lnTo>
                  <a:pt x="523" y="0"/>
                </a:lnTo>
                <a:lnTo>
                  <a:pt x="553" y="6"/>
                </a:lnTo>
                <a:lnTo>
                  <a:pt x="553" y="6"/>
                </a:lnTo>
                <a:lnTo>
                  <a:pt x="573" y="10"/>
                </a:lnTo>
                <a:lnTo>
                  <a:pt x="573" y="10"/>
                </a:lnTo>
                <a:lnTo>
                  <a:pt x="601" y="14"/>
                </a:lnTo>
                <a:lnTo>
                  <a:pt x="629" y="22"/>
                </a:lnTo>
                <a:lnTo>
                  <a:pt x="659" y="32"/>
                </a:lnTo>
                <a:lnTo>
                  <a:pt x="687" y="44"/>
                </a:lnTo>
                <a:lnTo>
                  <a:pt x="687" y="44"/>
                </a:lnTo>
                <a:lnTo>
                  <a:pt x="701" y="50"/>
                </a:lnTo>
                <a:lnTo>
                  <a:pt x="715" y="58"/>
                </a:lnTo>
                <a:lnTo>
                  <a:pt x="727" y="68"/>
                </a:lnTo>
                <a:lnTo>
                  <a:pt x="737" y="80"/>
                </a:lnTo>
                <a:lnTo>
                  <a:pt x="745" y="92"/>
                </a:lnTo>
                <a:lnTo>
                  <a:pt x="753" y="106"/>
                </a:lnTo>
                <a:lnTo>
                  <a:pt x="759" y="122"/>
                </a:lnTo>
                <a:lnTo>
                  <a:pt x="765" y="140"/>
                </a:lnTo>
                <a:lnTo>
                  <a:pt x="775" y="194"/>
                </a:lnTo>
                <a:lnTo>
                  <a:pt x="781" y="266"/>
                </a:lnTo>
                <a:lnTo>
                  <a:pt x="781" y="266"/>
                </a:lnTo>
                <a:lnTo>
                  <a:pt x="779" y="288"/>
                </a:lnTo>
                <a:lnTo>
                  <a:pt x="771" y="312"/>
                </a:lnTo>
                <a:lnTo>
                  <a:pt x="761" y="336"/>
                </a:lnTo>
                <a:lnTo>
                  <a:pt x="745" y="362"/>
                </a:lnTo>
                <a:lnTo>
                  <a:pt x="745" y="362"/>
                </a:lnTo>
                <a:lnTo>
                  <a:pt x="725" y="386"/>
                </a:lnTo>
                <a:lnTo>
                  <a:pt x="703" y="406"/>
                </a:lnTo>
                <a:lnTo>
                  <a:pt x="679" y="426"/>
                </a:lnTo>
                <a:lnTo>
                  <a:pt x="651" y="444"/>
                </a:lnTo>
                <a:lnTo>
                  <a:pt x="651" y="444"/>
                </a:lnTo>
                <a:lnTo>
                  <a:pt x="679" y="460"/>
                </a:lnTo>
                <a:lnTo>
                  <a:pt x="705" y="478"/>
                </a:lnTo>
                <a:lnTo>
                  <a:pt x="729" y="498"/>
                </a:lnTo>
                <a:lnTo>
                  <a:pt x="747" y="520"/>
                </a:lnTo>
                <a:lnTo>
                  <a:pt x="747" y="520"/>
                </a:lnTo>
                <a:lnTo>
                  <a:pt x="757" y="534"/>
                </a:lnTo>
                <a:lnTo>
                  <a:pt x="763" y="548"/>
                </a:lnTo>
                <a:lnTo>
                  <a:pt x="771" y="566"/>
                </a:lnTo>
                <a:lnTo>
                  <a:pt x="775" y="584"/>
                </a:lnTo>
                <a:lnTo>
                  <a:pt x="779" y="604"/>
                </a:lnTo>
                <a:lnTo>
                  <a:pt x="783" y="626"/>
                </a:lnTo>
                <a:lnTo>
                  <a:pt x="785" y="648"/>
                </a:lnTo>
                <a:lnTo>
                  <a:pt x="785" y="674"/>
                </a:lnTo>
                <a:lnTo>
                  <a:pt x="785" y="674"/>
                </a:lnTo>
                <a:lnTo>
                  <a:pt x="783" y="698"/>
                </a:lnTo>
                <a:lnTo>
                  <a:pt x="779" y="722"/>
                </a:lnTo>
                <a:lnTo>
                  <a:pt x="773" y="744"/>
                </a:lnTo>
                <a:lnTo>
                  <a:pt x="763" y="764"/>
                </a:lnTo>
                <a:lnTo>
                  <a:pt x="753" y="784"/>
                </a:lnTo>
                <a:lnTo>
                  <a:pt x="739" y="802"/>
                </a:lnTo>
                <a:lnTo>
                  <a:pt x="721" y="820"/>
                </a:lnTo>
                <a:lnTo>
                  <a:pt x="701" y="836"/>
                </a:lnTo>
                <a:lnTo>
                  <a:pt x="701" y="836"/>
                </a:lnTo>
                <a:close/>
                <a:moveTo>
                  <a:pt x="547" y="184"/>
                </a:moveTo>
                <a:lnTo>
                  <a:pt x="547" y="184"/>
                </a:lnTo>
                <a:lnTo>
                  <a:pt x="529" y="172"/>
                </a:lnTo>
                <a:lnTo>
                  <a:pt x="507" y="166"/>
                </a:lnTo>
                <a:lnTo>
                  <a:pt x="483" y="160"/>
                </a:lnTo>
                <a:lnTo>
                  <a:pt x="457" y="160"/>
                </a:lnTo>
                <a:lnTo>
                  <a:pt x="186" y="160"/>
                </a:lnTo>
                <a:lnTo>
                  <a:pt x="186" y="364"/>
                </a:lnTo>
                <a:lnTo>
                  <a:pt x="457" y="364"/>
                </a:lnTo>
                <a:lnTo>
                  <a:pt x="457" y="364"/>
                </a:lnTo>
                <a:lnTo>
                  <a:pt x="483" y="362"/>
                </a:lnTo>
                <a:lnTo>
                  <a:pt x="507" y="358"/>
                </a:lnTo>
                <a:lnTo>
                  <a:pt x="527" y="350"/>
                </a:lnTo>
                <a:lnTo>
                  <a:pt x="547" y="340"/>
                </a:lnTo>
                <a:lnTo>
                  <a:pt x="547" y="340"/>
                </a:lnTo>
                <a:lnTo>
                  <a:pt x="555" y="334"/>
                </a:lnTo>
                <a:lnTo>
                  <a:pt x="561" y="328"/>
                </a:lnTo>
                <a:lnTo>
                  <a:pt x="567" y="320"/>
                </a:lnTo>
                <a:lnTo>
                  <a:pt x="571" y="310"/>
                </a:lnTo>
                <a:lnTo>
                  <a:pt x="575" y="300"/>
                </a:lnTo>
                <a:lnTo>
                  <a:pt x="577" y="288"/>
                </a:lnTo>
                <a:lnTo>
                  <a:pt x="579" y="262"/>
                </a:lnTo>
                <a:lnTo>
                  <a:pt x="579" y="262"/>
                </a:lnTo>
                <a:lnTo>
                  <a:pt x="577" y="238"/>
                </a:lnTo>
                <a:lnTo>
                  <a:pt x="571" y="216"/>
                </a:lnTo>
                <a:lnTo>
                  <a:pt x="567" y="206"/>
                </a:lnTo>
                <a:lnTo>
                  <a:pt x="561" y="198"/>
                </a:lnTo>
                <a:lnTo>
                  <a:pt x="555" y="190"/>
                </a:lnTo>
                <a:lnTo>
                  <a:pt x="547" y="184"/>
                </a:lnTo>
                <a:lnTo>
                  <a:pt x="547" y="184"/>
                </a:lnTo>
                <a:close/>
                <a:moveTo>
                  <a:pt x="549" y="546"/>
                </a:moveTo>
                <a:lnTo>
                  <a:pt x="549" y="546"/>
                </a:lnTo>
                <a:lnTo>
                  <a:pt x="535" y="540"/>
                </a:lnTo>
                <a:lnTo>
                  <a:pt x="513" y="536"/>
                </a:lnTo>
                <a:lnTo>
                  <a:pt x="481" y="530"/>
                </a:lnTo>
                <a:lnTo>
                  <a:pt x="441" y="528"/>
                </a:lnTo>
                <a:lnTo>
                  <a:pt x="391" y="524"/>
                </a:lnTo>
                <a:lnTo>
                  <a:pt x="332" y="522"/>
                </a:lnTo>
                <a:lnTo>
                  <a:pt x="186" y="520"/>
                </a:lnTo>
                <a:lnTo>
                  <a:pt x="186" y="730"/>
                </a:lnTo>
                <a:lnTo>
                  <a:pt x="459" y="730"/>
                </a:lnTo>
                <a:lnTo>
                  <a:pt x="459" y="730"/>
                </a:lnTo>
                <a:lnTo>
                  <a:pt x="485" y="730"/>
                </a:lnTo>
                <a:lnTo>
                  <a:pt x="509" y="726"/>
                </a:lnTo>
                <a:lnTo>
                  <a:pt x="529" y="718"/>
                </a:lnTo>
                <a:lnTo>
                  <a:pt x="547" y="708"/>
                </a:lnTo>
                <a:lnTo>
                  <a:pt x="547" y="708"/>
                </a:lnTo>
                <a:lnTo>
                  <a:pt x="555" y="702"/>
                </a:lnTo>
                <a:lnTo>
                  <a:pt x="563" y="696"/>
                </a:lnTo>
                <a:lnTo>
                  <a:pt x="569" y="686"/>
                </a:lnTo>
                <a:lnTo>
                  <a:pt x="573" y="678"/>
                </a:lnTo>
                <a:lnTo>
                  <a:pt x="577" y="666"/>
                </a:lnTo>
                <a:lnTo>
                  <a:pt x="579" y="654"/>
                </a:lnTo>
                <a:lnTo>
                  <a:pt x="583" y="628"/>
                </a:lnTo>
                <a:lnTo>
                  <a:pt x="583" y="628"/>
                </a:lnTo>
                <a:lnTo>
                  <a:pt x="581" y="602"/>
                </a:lnTo>
                <a:lnTo>
                  <a:pt x="577" y="590"/>
                </a:lnTo>
                <a:lnTo>
                  <a:pt x="573" y="580"/>
                </a:lnTo>
                <a:lnTo>
                  <a:pt x="569" y="570"/>
                </a:lnTo>
                <a:lnTo>
                  <a:pt x="563" y="562"/>
                </a:lnTo>
                <a:lnTo>
                  <a:pt x="557" y="554"/>
                </a:lnTo>
                <a:lnTo>
                  <a:pt x="549" y="546"/>
                </a:lnTo>
                <a:lnTo>
                  <a:pt x="549" y="5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723179" y="785985"/>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7" name="Freeform 17"/>
          <p:cNvSpPr>
            <a:spLocks/>
          </p:cNvSpPr>
          <p:nvPr/>
        </p:nvSpPr>
        <p:spPr bwMode="auto">
          <a:xfrm>
            <a:off x="3400204" y="784398"/>
            <a:ext cx="604798" cy="704804"/>
          </a:xfrm>
          <a:custGeom>
            <a:avLst/>
            <a:gdLst>
              <a:gd name="T0" fmla="*/ 524 w 762"/>
              <a:gd name="T1" fmla="*/ 888 h 888"/>
              <a:gd name="T2" fmla="*/ 188 w 762"/>
              <a:gd name="T3" fmla="*/ 446 h 888"/>
              <a:gd name="T4" fmla="*/ 188 w 762"/>
              <a:gd name="T5" fmla="*/ 888 h 888"/>
              <a:gd name="T6" fmla="*/ 0 w 762"/>
              <a:gd name="T7" fmla="*/ 888 h 888"/>
              <a:gd name="T8" fmla="*/ 0 w 762"/>
              <a:gd name="T9" fmla="*/ 0 h 888"/>
              <a:gd name="T10" fmla="*/ 188 w 762"/>
              <a:gd name="T11" fmla="*/ 0 h 888"/>
              <a:gd name="T12" fmla="*/ 188 w 762"/>
              <a:gd name="T13" fmla="*/ 426 h 888"/>
              <a:gd name="T14" fmla="*/ 536 w 762"/>
              <a:gd name="T15" fmla="*/ 0 h 888"/>
              <a:gd name="T16" fmla="*/ 760 w 762"/>
              <a:gd name="T17" fmla="*/ 0 h 888"/>
              <a:gd name="T18" fmla="*/ 404 w 762"/>
              <a:gd name="T19" fmla="*/ 434 h 888"/>
              <a:gd name="T20" fmla="*/ 762 w 762"/>
              <a:gd name="T21" fmla="*/ 888 h 888"/>
              <a:gd name="T22" fmla="*/ 524 w 762"/>
              <a:gd name="T2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888">
                <a:moveTo>
                  <a:pt x="524" y="888"/>
                </a:moveTo>
                <a:lnTo>
                  <a:pt x="188" y="446"/>
                </a:lnTo>
                <a:lnTo>
                  <a:pt x="188" y="888"/>
                </a:lnTo>
                <a:lnTo>
                  <a:pt x="0" y="888"/>
                </a:lnTo>
                <a:lnTo>
                  <a:pt x="0" y="0"/>
                </a:lnTo>
                <a:lnTo>
                  <a:pt x="188" y="0"/>
                </a:lnTo>
                <a:lnTo>
                  <a:pt x="188" y="426"/>
                </a:lnTo>
                <a:lnTo>
                  <a:pt x="536" y="0"/>
                </a:lnTo>
                <a:lnTo>
                  <a:pt x="760" y="0"/>
                </a:lnTo>
                <a:lnTo>
                  <a:pt x="404" y="434"/>
                </a:lnTo>
                <a:lnTo>
                  <a:pt x="762" y="888"/>
                </a:lnTo>
                <a:lnTo>
                  <a:pt x="524" y="8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2035042" y="1593176"/>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2493007" y="1593176"/>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813661" y="1593176"/>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1" name="Freeform 21"/>
          <p:cNvSpPr>
            <a:spLocks noEditPoints="1"/>
          </p:cNvSpPr>
          <p:nvPr/>
        </p:nvSpPr>
        <p:spPr bwMode="auto">
          <a:xfrm>
            <a:off x="3272418" y="1593176"/>
            <a:ext cx="372245" cy="401611"/>
          </a:xfrm>
          <a:custGeom>
            <a:avLst/>
            <a:gdLst>
              <a:gd name="T0" fmla="*/ 469 w 469"/>
              <a:gd name="T1" fmla="*/ 250 h 506"/>
              <a:gd name="T2" fmla="*/ 469 w 469"/>
              <a:gd name="T3" fmla="*/ 272 h 506"/>
              <a:gd name="T4" fmla="*/ 469 w 469"/>
              <a:gd name="T5" fmla="*/ 280 h 506"/>
              <a:gd name="T6" fmla="*/ 469 w 469"/>
              <a:gd name="T7" fmla="*/ 304 h 506"/>
              <a:gd name="T8" fmla="*/ 465 w 469"/>
              <a:gd name="T9" fmla="*/ 322 h 506"/>
              <a:gd name="T10" fmla="*/ 463 w 469"/>
              <a:gd name="T11" fmla="*/ 340 h 506"/>
              <a:gd name="T12" fmla="*/ 459 w 469"/>
              <a:gd name="T13" fmla="*/ 362 h 506"/>
              <a:gd name="T14" fmla="*/ 457 w 469"/>
              <a:gd name="T15" fmla="*/ 370 h 506"/>
              <a:gd name="T16" fmla="*/ 455 w 469"/>
              <a:gd name="T17" fmla="*/ 378 h 506"/>
              <a:gd name="T18" fmla="*/ 449 w 469"/>
              <a:gd name="T19" fmla="*/ 392 h 506"/>
              <a:gd name="T20" fmla="*/ 433 w 469"/>
              <a:gd name="T21" fmla="*/ 420 h 506"/>
              <a:gd name="T22" fmla="*/ 413 w 469"/>
              <a:gd name="T23" fmla="*/ 442 h 506"/>
              <a:gd name="T24" fmla="*/ 391 w 469"/>
              <a:gd name="T25" fmla="*/ 460 h 506"/>
              <a:gd name="T26" fmla="*/ 349 w 469"/>
              <a:gd name="T27" fmla="*/ 486 h 506"/>
              <a:gd name="T28" fmla="*/ 331 w 469"/>
              <a:gd name="T29" fmla="*/ 494 h 506"/>
              <a:gd name="T30" fmla="*/ 287 w 469"/>
              <a:gd name="T31" fmla="*/ 504 h 506"/>
              <a:gd name="T32" fmla="*/ 233 w 469"/>
              <a:gd name="T33" fmla="*/ 506 h 506"/>
              <a:gd name="T34" fmla="*/ 0 w 469"/>
              <a:gd name="T35" fmla="*/ 0 h 506"/>
              <a:gd name="T36" fmla="*/ 229 w 469"/>
              <a:gd name="T37" fmla="*/ 0 h 506"/>
              <a:gd name="T38" fmla="*/ 287 w 469"/>
              <a:gd name="T39" fmla="*/ 4 h 506"/>
              <a:gd name="T40" fmla="*/ 339 w 469"/>
              <a:gd name="T41" fmla="*/ 18 h 506"/>
              <a:gd name="T42" fmla="*/ 381 w 469"/>
              <a:gd name="T43" fmla="*/ 38 h 506"/>
              <a:gd name="T44" fmla="*/ 415 w 469"/>
              <a:gd name="T45" fmla="*/ 70 h 506"/>
              <a:gd name="T46" fmla="*/ 427 w 469"/>
              <a:gd name="T47" fmla="*/ 86 h 506"/>
              <a:gd name="T48" fmla="*/ 447 w 469"/>
              <a:gd name="T49" fmla="*/ 120 h 506"/>
              <a:gd name="T50" fmla="*/ 461 w 469"/>
              <a:gd name="T51" fmla="*/ 156 h 506"/>
              <a:gd name="T52" fmla="*/ 469 w 469"/>
              <a:gd name="T53" fmla="*/ 196 h 506"/>
              <a:gd name="T54" fmla="*/ 469 w 469"/>
              <a:gd name="T55" fmla="*/ 234 h 506"/>
              <a:gd name="T56" fmla="*/ 353 w 469"/>
              <a:gd name="T57" fmla="*/ 246 h 506"/>
              <a:gd name="T58" fmla="*/ 351 w 469"/>
              <a:gd name="T59" fmla="*/ 220 h 506"/>
              <a:gd name="T60" fmla="*/ 349 w 469"/>
              <a:gd name="T61" fmla="*/ 194 h 506"/>
              <a:gd name="T62" fmla="*/ 341 w 469"/>
              <a:gd name="T63" fmla="*/ 160 h 506"/>
              <a:gd name="T64" fmla="*/ 331 w 469"/>
              <a:gd name="T65" fmla="*/ 132 h 506"/>
              <a:gd name="T66" fmla="*/ 323 w 469"/>
              <a:gd name="T67" fmla="*/ 120 h 506"/>
              <a:gd name="T68" fmla="*/ 301 w 469"/>
              <a:gd name="T69" fmla="*/ 100 h 506"/>
              <a:gd name="T70" fmla="*/ 259 w 469"/>
              <a:gd name="T71" fmla="*/ 90 h 506"/>
              <a:gd name="T72" fmla="*/ 105 w 469"/>
              <a:gd name="T73" fmla="*/ 88 h 506"/>
              <a:gd name="T74" fmla="*/ 229 w 469"/>
              <a:gd name="T75" fmla="*/ 418 h 506"/>
              <a:gd name="T76" fmla="*/ 269 w 469"/>
              <a:gd name="T77" fmla="*/ 416 h 506"/>
              <a:gd name="T78" fmla="*/ 281 w 469"/>
              <a:gd name="T79" fmla="*/ 414 h 506"/>
              <a:gd name="T80" fmla="*/ 307 w 469"/>
              <a:gd name="T81" fmla="*/ 402 h 506"/>
              <a:gd name="T82" fmla="*/ 329 w 469"/>
              <a:gd name="T83" fmla="*/ 378 h 506"/>
              <a:gd name="T84" fmla="*/ 341 w 469"/>
              <a:gd name="T85" fmla="*/ 350 h 506"/>
              <a:gd name="T86" fmla="*/ 343 w 469"/>
              <a:gd name="T87" fmla="*/ 346 h 506"/>
              <a:gd name="T88" fmla="*/ 345 w 469"/>
              <a:gd name="T89" fmla="*/ 334 h 506"/>
              <a:gd name="T90" fmla="*/ 349 w 469"/>
              <a:gd name="T91" fmla="*/ 304 h 506"/>
              <a:gd name="T92" fmla="*/ 353 w 469"/>
              <a:gd name="T93" fmla="*/ 274 h 506"/>
              <a:gd name="T94" fmla="*/ 353 w 469"/>
              <a:gd name="T95" fmla="*/ 2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506">
                <a:moveTo>
                  <a:pt x="469" y="234"/>
                </a:moveTo>
                <a:lnTo>
                  <a:pt x="469" y="250"/>
                </a:lnTo>
                <a:lnTo>
                  <a:pt x="469" y="262"/>
                </a:lnTo>
                <a:lnTo>
                  <a:pt x="469" y="272"/>
                </a:lnTo>
                <a:lnTo>
                  <a:pt x="469" y="280"/>
                </a:lnTo>
                <a:lnTo>
                  <a:pt x="469" y="280"/>
                </a:lnTo>
                <a:lnTo>
                  <a:pt x="469" y="304"/>
                </a:lnTo>
                <a:lnTo>
                  <a:pt x="469" y="304"/>
                </a:lnTo>
                <a:lnTo>
                  <a:pt x="465" y="322"/>
                </a:lnTo>
                <a:lnTo>
                  <a:pt x="465" y="322"/>
                </a:lnTo>
                <a:lnTo>
                  <a:pt x="463" y="340"/>
                </a:lnTo>
                <a:lnTo>
                  <a:pt x="463" y="340"/>
                </a:lnTo>
                <a:lnTo>
                  <a:pt x="459" y="362"/>
                </a:lnTo>
                <a:lnTo>
                  <a:pt x="459" y="362"/>
                </a:lnTo>
                <a:lnTo>
                  <a:pt x="457" y="370"/>
                </a:lnTo>
                <a:lnTo>
                  <a:pt x="457" y="370"/>
                </a:lnTo>
                <a:lnTo>
                  <a:pt x="455" y="378"/>
                </a:lnTo>
                <a:lnTo>
                  <a:pt x="455" y="378"/>
                </a:lnTo>
                <a:lnTo>
                  <a:pt x="449" y="392"/>
                </a:lnTo>
                <a:lnTo>
                  <a:pt x="449" y="392"/>
                </a:lnTo>
                <a:lnTo>
                  <a:pt x="441" y="406"/>
                </a:lnTo>
                <a:lnTo>
                  <a:pt x="433" y="420"/>
                </a:lnTo>
                <a:lnTo>
                  <a:pt x="423" y="432"/>
                </a:lnTo>
                <a:lnTo>
                  <a:pt x="413" y="442"/>
                </a:lnTo>
                <a:lnTo>
                  <a:pt x="413" y="442"/>
                </a:lnTo>
                <a:lnTo>
                  <a:pt x="391" y="460"/>
                </a:lnTo>
                <a:lnTo>
                  <a:pt x="369" y="474"/>
                </a:lnTo>
                <a:lnTo>
                  <a:pt x="349" y="486"/>
                </a:lnTo>
                <a:lnTo>
                  <a:pt x="331" y="494"/>
                </a:lnTo>
                <a:lnTo>
                  <a:pt x="331" y="494"/>
                </a:lnTo>
                <a:lnTo>
                  <a:pt x="311" y="500"/>
                </a:lnTo>
                <a:lnTo>
                  <a:pt x="287" y="504"/>
                </a:lnTo>
                <a:lnTo>
                  <a:pt x="261" y="506"/>
                </a:lnTo>
                <a:lnTo>
                  <a:pt x="233" y="506"/>
                </a:lnTo>
                <a:lnTo>
                  <a:pt x="0" y="506"/>
                </a:lnTo>
                <a:lnTo>
                  <a:pt x="0" y="0"/>
                </a:lnTo>
                <a:lnTo>
                  <a:pt x="229" y="0"/>
                </a:lnTo>
                <a:lnTo>
                  <a:pt x="229" y="0"/>
                </a:lnTo>
                <a:lnTo>
                  <a:pt x="259" y="2"/>
                </a:lnTo>
                <a:lnTo>
                  <a:pt x="287" y="4"/>
                </a:lnTo>
                <a:lnTo>
                  <a:pt x="313" y="10"/>
                </a:lnTo>
                <a:lnTo>
                  <a:pt x="339" y="18"/>
                </a:lnTo>
                <a:lnTo>
                  <a:pt x="361" y="28"/>
                </a:lnTo>
                <a:lnTo>
                  <a:pt x="381" y="38"/>
                </a:lnTo>
                <a:lnTo>
                  <a:pt x="399" y="52"/>
                </a:lnTo>
                <a:lnTo>
                  <a:pt x="415" y="70"/>
                </a:lnTo>
                <a:lnTo>
                  <a:pt x="415" y="70"/>
                </a:lnTo>
                <a:lnTo>
                  <a:pt x="427" y="86"/>
                </a:lnTo>
                <a:lnTo>
                  <a:pt x="439" y="102"/>
                </a:lnTo>
                <a:lnTo>
                  <a:pt x="447" y="120"/>
                </a:lnTo>
                <a:lnTo>
                  <a:pt x="455" y="138"/>
                </a:lnTo>
                <a:lnTo>
                  <a:pt x="461" y="156"/>
                </a:lnTo>
                <a:lnTo>
                  <a:pt x="465" y="176"/>
                </a:lnTo>
                <a:lnTo>
                  <a:pt x="469" y="196"/>
                </a:lnTo>
                <a:lnTo>
                  <a:pt x="469" y="216"/>
                </a:lnTo>
                <a:lnTo>
                  <a:pt x="469" y="234"/>
                </a:lnTo>
                <a:close/>
                <a:moveTo>
                  <a:pt x="353" y="246"/>
                </a:moveTo>
                <a:lnTo>
                  <a:pt x="353" y="246"/>
                </a:lnTo>
                <a:lnTo>
                  <a:pt x="351" y="220"/>
                </a:lnTo>
                <a:lnTo>
                  <a:pt x="351" y="220"/>
                </a:lnTo>
                <a:lnTo>
                  <a:pt x="349" y="194"/>
                </a:lnTo>
                <a:lnTo>
                  <a:pt x="349" y="194"/>
                </a:lnTo>
                <a:lnTo>
                  <a:pt x="345" y="176"/>
                </a:lnTo>
                <a:lnTo>
                  <a:pt x="341" y="160"/>
                </a:lnTo>
                <a:lnTo>
                  <a:pt x="337" y="146"/>
                </a:lnTo>
                <a:lnTo>
                  <a:pt x="331" y="132"/>
                </a:lnTo>
                <a:lnTo>
                  <a:pt x="331" y="132"/>
                </a:lnTo>
                <a:lnTo>
                  <a:pt x="323" y="120"/>
                </a:lnTo>
                <a:lnTo>
                  <a:pt x="311" y="108"/>
                </a:lnTo>
                <a:lnTo>
                  <a:pt x="301" y="100"/>
                </a:lnTo>
                <a:lnTo>
                  <a:pt x="287" y="96"/>
                </a:lnTo>
                <a:lnTo>
                  <a:pt x="259" y="90"/>
                </a:lnTo>
                <a:lnTo>
                  <a:pt x="229" y="88"/>
                </a:lnTo>
                <a:lnTo>
                  <a:pt x="105" y="88"/>
                </a:lnTo>
                <a:lnTo>
                  <a:pt x="105" y="418"/>
                </a:lnTo>
                <a:lnTo>
                  <a:pt x="229" y="418"/>
                </a:lnTo>
                <a:lnTo>
                  <a:pt x="257" y="418"/>
                </a:lnTo>
                <a:lnTo>
                  <a:pt x="269" y="416"/>
                </a:lnTo>
                <a:lnTo>
                  <a:pt x="281" y="414"/>
                </a:lnTo>
                <a:lnTo>
                  <a:pt x="281" y="414"/>
                </a:lnTo>
                <a:lnTo>
                  <a:pt x="295" y="410"/>
                </a:lnTo>
                <a:lnTo>
                  <a:pt x="307" y="402"/>
                </a:lnTo>
                <a:lnTo>
                  <a:pt x="319" y="392"/>
                </a:lnTo>
                <a:lnTo>
                  <a:pt x="329" y="378"/>
                </a:lnTo>
                <a:lnTo>
                  <a:pt x="341" y="350"/>
                </a:lnTo>
                <a:lnTo>
                  <a:pt x="341" y="350"/>
                </a:lnTo>
                <a:lnTo>
                  <a:pt x="343" y="346"/>
                </a:lnTo>
                <a:lnTo>
                  <a:pt x="343" y="346"/>
                </a:lnTo>
                <a:lnTo>
                  <a:pt x="345" y="334"/>
                </a:lnTo>
                <a:lnTo>
                  <a:pt x="345" y="334"/>
                </a:lnTo>
                <a:lnTo>
                  <a:pt x="349" y="304"/>
                </a:lnTo>
                <a:lnTo>
                  <a:pt x="349" y="304"/>
                </a:lnTo>
                <a:lnTo>
                  <a:pt x="353" y="276"/>
                </a:lnTo>
                <a:lnTo>
                  <a:pt x="353" y="274"/>
                </a:lnTo>
                <a:lnTo>
                  <a:pt x="353" y="254"/>
                </a:lnTo>
                <a:lnTo>
                  <a:pt x="353"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676411" y="1593176"/>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4081197" y="1593176"/>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4613769" y="1465391"/>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sp>
        <p:nvSpPr>
          <p:cNvPr id="41" name="Metin kutusu 40"/>
          <p:cNvSpPr txBox="1"/>
          <p:nvPr/>
        </p:nvSpPr>
        <p:spPr>
          <a:xfrm>
            <a:off x="7315201" y="4035421"/>
            <a:ext cx="4645572" cy="707012"/>
          </a:xfrm>
          <a:prstGeom prst="rect">
            <a:avLst/>
          </a:prstGeom>
          <a:noFill/>
        </p:spPr>
        <p:txBody>
          <a:bodyPr wrap="square" lIns="90575" tIns="45287" rIns="90575" bIns="45287" rtlCol="0">
            <a:spAutoFit/>
          </a:bodyPr>
          <a:lstStyle/>
          <a:p>
            <a:r>
              <a:rPr lang="tr-TR" sz="4000" b="1" dirty="0">
                <a:ea typeface="Segoe UI Historic" panose="020B0502040204020203" pitchFamily="34" charset="0"/>
                <a:cs typeface="Segoe UI Light" panose="020B0502040204020203" pitchFamily="34" charset="0"/>
              </a:rPr>
              <a:t>Gözetimsiz Öğrenme</a:t>
            </a:r>
          </a:p>
        </p:txBody>
      </p:sp>
      <p:grpSp>
        <p:nvGrpSpPr>
          <p:cNvPr id="46" name="Grup 45"/>
          <p:cNvGrpSpPr/>
          <p:nvPr/>
        </p:nvGrpSpPr>
        <p:grpSpPr>
          <a:xfrm>
            <a:off x="8723419" y="1902567"/>
            <a:ext cx="2160881" cy="2160881"/>
            <a:chOff x="1596446" y="0"/>
            <a:chExt cx="1414035" cy="1414035"/>
          </a:xfrm>
        </p:grpSpPr>
        <p:sp>
          <p:nvSpPr>
            <p:cNvPr id="47" name="Oval 46"/>
            <p:cNvSpPr/>
            <p:nvPr/>
          </p:nvSpPr>
          <p:spPr>
            <a:xfrm>
              <a:off x="1596446" y="0"/>
              <a:ext cx="1414035" cy="1414035"/>
            </a:xfrm>
            <a:prstGeom prst="ellipse">
              <a:avLst/>
            </a:prstGeom>
            <a:solidFill>
              <a:srgbClr val="349FB5">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48" name="Oval 4"/>
            <p:cNvSpPr/>
            <p:nvPr/>
          </p:nvSpPr>
          <p:spPr>
            <a:xfrm>
              <a:off x="1803527" y="207081"/>
              <a:ext cx="999873" cy="999873"/>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644525">
                <a:lnSpc>
                  <a:spcPct val="90000"/>
                </a:lnSpc>
                <a:spcBef>
                  <a:spcPct val="0"/>
                </a:spcBef>
                <a:spcAft>
                  <a:spcPct val="35000"/>
                </a:spcAft>
              </a:pPr>
              <a:r>
                <a:rPr lang="tr-TR" sz="4000" b="1" dirty="0"/>
                <a:t>Bölüm </a:t>
              </a:r>
              <a:r>
                <a:rPr lang="tr-TR" sz="6200" b="1" dirty="0"/>
                <a:t>6</a:t>
              </a:r>
              <a:endParaRPr lang="tr-TR" sz="6200" dirty="0"/>
            </a:p>
          </p:txBody>
        </p:sp>
      </p:grpSp>
    </p:spTree>
    <p:extLst>
      <p:ext uri="{BB962C8B-B14F-4D97-AF65-F5344CB8AC3E}">
        <p14:creationId xmlns:p14="http://schemas.microsoft.com/office/powerpoint/2010/main" val="2256340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K-Ortalamalı Kümeleme Örneği</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59002" y="1647495"/>
            <a:ext cx="11270278" cy="400110"/>
          </a:xfrm>
          <a:prstGeom prst="rect">
            <a:avLst/>
          </a:prstGeom>
          <a:noFill/>
        </p:spPr>
        <p:txBody>
          <a:bodyPr wrap="square">
            <a:spAutoFit/>
          </a:bodyPr>
          <a:lstStyle/>
          <a:p>
            <a:r>
              <a:rPr lang="tr-TR" sz="2000" dirty="0"/>
              <a:t> </a:t>
            </a:r>
          </a:p>
        </p:txBody>
      </p:sp>
    </p:spTree>
    <p:extLst>
      <p:ext uri="{BB962C8B-B14F-4D97-AF65-F5344CB8AC3E}">
        <p14:creationId xmlns:p14="http://schemas.microsoft.com/office/powerpoint/2010/main" val="345575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798022" y="982388"/>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397205" y="305363"/>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530546" y="414100"/>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673412" y="561727"/>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815484" y="1195099"/>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5" name="Freeform 15"/>
          <p:cNvSpPr>
            <a:spLocks noEditPoints="1"/>
          </p:cNvSpPr>
          <p:nvPr/>
        </p:nvSpPr>
        <p:spPr bwMode="auto">
          <a:xfrm>
            <a:off x="1421869" y="607762"/>
            <a:ext cx="623053" cy="704804"/>
          </a:xfrm>
          <a:custGeom>
            <a:avLst/>
            <a:gdLst>
              <a:gd name="T0" fmla="*/ 683 w 785"/>
              <a:gd name="T1" fmla="*/ 848 h 888"/>
              <a:gd name="T2" fmla="*/ 613 w 785"/>
              <a:gd name="T3" fmla="*/ 874 h 888"/>
              <a:gd name="T4" fmla="*/ 521 w 785"/>
              <a:gd name="T5" fmla="*/ 886 h 888"/>
              <a:gd name="T6" fmla="*/ 0 w 785"/>
              <a:gd name="T7" fmla="*/ 0 h 888"/>
              <a:gd name="T8" fmla="*/ 523 w 785"/>
              <a:gd name="T9" fmla="*/ 0 h 888"/>
              <a:gd name="T10" fmla="*/ 553 w 785"/>
              <a:gd name="T11" fmla="*/ 6 h 888"/>
              <a:gd name="T12" fmla="*/ 601 w 785"/>
              <a:gd name="T13" fmla="*/ 14 h 888"/>
              <a:gd name="T14" fmla="*/ 687 w 785"/>
              <a:gd name="T15" fmla="*/ 44 h 888"/>
              <a:gd name="T16" fmla="*/ 715 w 785"/>
              <a:gd name="T17" fmla="*/ 58 h 888"/>
              <a:gd name="T18" fmla="*/ 745 w 785"/>
              <a:gd name="T19" fmla="*/ 92 h 888"/>
              <a:gd name="T20" fmla="*/ 765 w 785"/>
              <a:gd name="T21" fmla="*/ 140 h 888"/>
              <a:gd name="T22" fmla="*/ 781 w 785"/>
              <a:gd name="T23" fmla="*/ 266 h 888"/>
              <a:gd name="T24" fmla="*/ 761 w 785"/>
              <a:gd name="T25" fmla="*/ 336 h 888"/>
              <a:gd name="T26" fmla="*/ 725 w 785"/>
              <a:gd name="T27" fmla="*/ 386 h 888"/>
              <a:gd name="T28" fmla="*/ 651 w 785"/>
              <a:gd name="T29" fmla="*/ 444 h 888"/>
              <a:gd name="T30" fmla="*/ 705 w 785"/>
              <a:gd name="T31" fmla="*/ 478 h 888"/>
              <a:gd name="T32" fmla="*/ 747 w 785"/>
              <a:gd name="T33" fmla="*/ 520 h 888"/>
              <a:gd name="T34" fmla="*/ 771 w 785"/>
              <a:gd name="T35" fmla="*/ 566 h 888"/>
              <a:gd name="T36" fmla="*/ 783 w 785"/>
              <a:gd name="T37" fmla="*/ 626 h 888"/>
              <a:gd name="T38" fmla="*/ 785 w 785"/>
              <a:gd name="T39" fmla="*/ 674 h 888"/>
              <a:gd name="T40" fmla="*/ 773 w 785"/>
              <a:gd name="T41" fmla="*/ 744 h 888"/>
              <a:gd name="T42" fmla="*/ 739 w 785"/>
              <a:gd name="T43" fmla="*/ 802 h 888"/>
              <a:gd name="T44" fmla="*/ 701 w 785"/>
              <a:gd name="T45" fmla="*/ 836 h 888"/>
              <a:gd name="T46" fmla="*/ 529 w 785"/>
              <a:gd name="T47" fmla="*/ 172 h 888"/>
              <a:gd name="T48" fmla="*/ 457 w 785"/>
              <a:gd name="T49" fmla="*/ 160 h 888"/>
              <a:gd name="T50" fmla="*/ 457 w 785"/>
              <a:gd name="T51" fmla="*/ 364 h 888"/>
              <a:gd name="T52" fmla="*/ 507 w 785"/>
              <a:gd name="T53" fmla="*/ 358 h 888"/>
              <a:gd name="T54" fmla="*/ 547 w 785"/>
              <a:gd name="T55" fmla="*/ 340 h 888"/>
              <a:gd name="T56" fmla="*/ 567 w 785"/>
              <a:gd name="T57" fmla="*/ 320 h 888"/>
              <a:gd name="T58" fmla="*/ 577 w 785"/>
              <a:gd name="T59" fmla="*/ 288 h 888"/>
              <a:gd name="T60" fmla="*/ 577 w 785"/>
              <a:gd name="T61" fmla="*/ 238 h 888"/>
              <a:gd name="T62" fmla="*/ 561 w 785"/>
              <a:gd name="T63" fmla="*/ 198 h 888"/>
              <a:gd name="T64" fmla="*/ 547 w 785"/>
              <a:gd name="T65" fmla="*/ 184 h 888"/>
              <a:gd name="T66" fmla="*/ 535 w 785"/>
              <a:gd name="T67" fmla="*/ 540 h 888"/>
              <a:gd name="T68" fmla="*/ 441 w 785"/>
              <a:gd name="T69" fmla="*/ 528 h 888"/>
              <a:gd name="T70" fmla="*/ 186 w 785"/>
              <a:gd name="T71" fmla="*/ 520 h 888"/>
              <a:gd name="T72" fmla="*/ 459 w 785"/>
              <a:gd name="T73" fmla="*/ 730 h 888"/>
              <a:gd name="T74" fmla="*/ 529 w 785"/>
              <a:gd name="T75" fmla="*/ 718 h 888"/>
              <a:gd name="T76" fmla="*/ 555 w 785"/>
              <a:gd name="T77" fmla="*/ 702 h 888"/>
              <a:gd name="T78" fmla="*/ 573 w 785"/>
              <a:gd name="T79" fmla="*/ 678 h 888"/>
              <a:gd name="T80" fmla="*/ 583 w 785"/>
              <a:gd name="T81" fmla="*/ 628 h 888"/>
              <a:gd name="T82" fmla="*/ 577 w 785"/>
              <a:gd name="T83" fmla="*/ 590 h 888"/>
              <a:gd name="T84" fmla="*/ 563 w 785"/>
              <a:gd name="T85" fmla="*/ 562 h 888"/>
              <a:gd name="T86" fmla="*/ 549 w 785"/>
              <a:gd name="T87" fmla="*/ 54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888">
                <a:moveTo>
                  <a:pt x="701" y="836"/>
                </a:moveTo>
                <a:lnTo>
                  <a:pt x="701" y="836"/>
                </a:lnTo>
                <a:lnTo>
                  <a:pt x="683" y="848"/>
                </a:lnTo>
                <a:lnTo>
                  <a:pt x="661" y="858"/>
                </a:lnTo>
                <a:lnTo>
                  <a:pt x="637" y="868"/>
                </a:lnTo>
                <a:lnTo>
                  <a:pt x="613" y="874"/>
                </a:lnTo>
                <a:lnTo>
                  <a:pt x="583" y="880"/>
                </a:lnTo>
                <a:lnTo>
                  <a:pt x="553" y="884"/>
                </a:lnTo>
                <a:lnTo>
                  <a:pt x="521" y="886"/>
                </a:lnTo>
                <a:lnTo>
                  <a:pt x="485" y="888"/>
                </a:lnTo>
                <a:lnTo>
                  <a:pt x="0" y="888"/>
                </a:lnTo>
                <a:lnTo>
                  <a:pt x="0" y="0"/>
                </a:lnTo>
                <a:lnTo>
                  <a:pt x="453" y="0"/>
                </a:lnTo>
                <a:lnTo>
                  <a:pt x="453" y="0"/>
                </a:lnTo>
                <a:lnTo>
                  <a:pt x="523" y="0"/>
                </a:lnTo>
                <a:lnTo>
                  <a:pt x="523" y="0"/>
                </a:lnTo>
                <a:lnTo>
                  <a:pt x="553" y="6"/>
                </a:lnTo>
                <a:lnTo>
                  <a:pt x="553" y="6"/>
                </a:lnTo>
                <a:lnTo>
                  <a:pt x="573" y="10"/>
                </a:lnTo>
                <a:lnTo>
                  <a:pt x="573" y="10"/>
                </a:lnTo>
                <a:lnTo>
                  <a:pt x="601" y="14"/>
                </a:lnTo>
                <a:lnTo>
                  <a:pt x="629" y="22"/>
                </a:lnTo>
                <a:lnTo>
                  <a:pt x="659" y="32"/>
                </a:lnTo>
                <a:lnTo>
                  <a:pt x="687" y="44"/>
                </a:lnTo>
                <a:lnTo>
                  <a:pt x="687" y="44"/>
                </a:lnTo>
                <a:lnTo>
                  <a:pt x="701" y="50"/>
                </a:lnTo>
                <a:lnTo>
                  <a:pt x="715" y="58"/>
                </a:lnTo>
                <a:lnTo>
                  <a:pt x="727" y="68"/>
                </a:lnTo>
                <a:lnTo>
                  <a:pt x="737" y="80"/>
                </a:lnTo>
                <a:lnTo>
                  <a:pt x="745" y="92"/>
                </a:lnTo>
                <a:lnTo>
                  <a:pt x="753" y="106"/>
                </a:lnTo>
                <a:lnTo>
                  <a:pt x="759" y="122"/>
                </a:lnTo>
                <a:lnTo>
                  <a:pt x="765" y="140"/>
                </a:lnTo>
                <a:lnTo>
                  <a:pt x="775" y="194"/>
                </a:lnTo>
                <a:lnTo>
                  <a:pt x="781" y="266"/>
                </a:lnTo>
                <a:lnTo>
                  <a:pt x="781" y="266"/>
                </a:lnTo>
                <a:lnTo>
                  <a:pt x="779" y="288"/>
                </a:lnTo>
                <a:lnTo>
                  <a:pt x="771" y="312"/>
                </a:lnTo>
                <a:lnTo>
                  <a:pt x="761" y="336"/>
                </a:lnTo>
                <a:lnTo>
                  <a:pt x="745" y="362"/>
                </a:lnTo>
                <a:lnTo>
                  <a:pt x="745" y="362"/>
                </a:lnTo>
                <a:lnTo>
                  <a:pt x="725" y="386"/>
                </a:lnTo>
                <a:lnTo>
                  <a:pt x="703" y="406"/>
                </a:lnTo>
                <a:lnTo>
                  <a:pt x="679" y="426"/>
                </a:lnTo>
                <a:lnTo>
                  <a:pt x="651" y="444"/>
                </a:lnTo>
                <a:lnTo>
                  <a:pt x="651" y="444"/>
                </a:lnTo>
                <a:lnTo>
                  <a:pt x="679" y="460"/>
                </a:lnTo>
                <a:lnTo>
                  <a:pt x="705" y="478"/>
                </a:lnTo>
                <a:lnTo>
                  <a:pt x="729" y="498"/>
                </a:lnTo>
                <a:lnTo>
                  <a:pt x="747" y="520"/>
                </a:lnTo>
                <a:lnTo>
                  <a:pt x="747" y="520"/>
                </a:lnTo>
                <a:lnTo>
                  <a:pt x="757" y="534"/>
                </a:lnTo>
                <a:lnTo>
                  <a:pt x="763" y="548"/>
                </a:lnTo>
                <a:lnTo>
                  <a:pt x="771" y="566"/>
                </a:lnTo>
                <a:lnTo>
                  <a:pt x="775" y="584"/>
                </a:lnTo>
                <a:lnTo>
                  <a:pt x="779" y="604"/>
                </a:lnTo>
                <a:lnTo>
                  <a:pt x="783" y="626"/>
                </a:lnTo>
                <a:lnTo>
                  <a:pt x="785" y="648"/>
                </a:lnTo>
                <a:lnTo>
                  <a:pt x="785" y="674"/>
                </a:lnTo>
                <a:lnTo>
                  <a:pt x="785" y="674"/>
                </a:lnTo>
                <a:lnTo>
                  <a:pt x="783" y="698"/>
                </a:lnTo>
                <a:lnTo>
                  <a:pt x="779" y="722"/>
                </a:lnTo>
                <a:lnTo>
                  <a:pt x="773" y="744"/>
                </a:lnTo>
                <a:lnTo>
                  <a:pt x="763" y="764"/>
                </a:lnTo>
                <a:lnTo>
                  <a:pt x="753" y="784"/>
                </a:lnTo>
                <a:lnTo>
                  <a:pt x="739" y="802"/>
                </a:lnTo>
                <a:lnTo>
                  <a:pt x="721" y="820"/>
                </a:lnTo>
                <a:lnTo>
                  <a:pt x="701" y="836"/>
                </a:lnTo>
                <a:lnTo>
                  <a:pt x="701" y="836"/>
                </a:lnTo>
                <a:close/>
                <a:moveTo>
                  <a:pt x="547" y="184"/>
                </a:moveTo>
                <a:lnTo>
                  <a:pt x="547" y="184"/>
                </a:lnTo>
                <a:lnTo>
                  <a:pt x="529" y="172"/>
                </a:lnTo>
                <a:lnTo>
                  <a:pt x="507" y="166"/>
                </a:lnTo>
                <a:lnTo>
                  <a:pt x="483" y="160"/>
                </a:lnTo>
                <a:lnTo>
                  <a:pt x="457" y="160"/>
                </a:lnTo>
                <a:lnTo>
                  <a:pt x="186" y="160"/>
                </a:lnTo>
                <a:lnTo>
                  <a:pt x="186" y="364"/>
                </a:lnTo>
                <a:lnTo>
                  <a:pt x="457" y="364"/>
                </a:lnTo>
                <a:lnTo>
                  <a:pt x="457" y="364"/>
                </a:lnTo>
                <a:lnTo>
                  <a:pt x="483" y="362"/>
                </a:lnTo>
                <a:lnTo>
                  <a:pt x="507" y="358"/>
                </a:lnTo>
                <a:lnTo>
                  <a:pt x="527" y="350"/>
                </a:lnTo>
                <a:lnTo>
                  <a:pt x="547" y="340"/>
                </a:lnTo>
                <a:lnTo>
                  <a:pt x="547" y="340"/>
                </a:lnTo>
                <a:lnTo>
                  <a:pt x="555" y="334"/>
                </a:lnTo>
                <a:lnTo>
                  <a:pt x="561" y="328"/>
                </a:lnTo>
                <a:lnTo>
                  <a:pt x="567" y="320"/>
                </a:lnTo>
                <a:lnTo>
                  <a:pt x="571" y="310"/>
                </a:lnTo>
                <a:lnTo>
                  <a:pt x="575" y="300"/>
                </a:lnTo>
                <a:lnTo>
                  <a:pt x="577" y="288"/>
                </a:lnTo>
                <a:lnTo>
                  <a:pt x="579" y="262"/>
                </a:lnTo>
                <a:lnTo>
                  <a:pt x="579" y="262"/>
                </a:lnTo>
                <a:lnTo>
                  <a:pt x="577" y="238"/>
                </a:lnTo>
                <a:lnTo>
                  <a:pt x="571" y="216"/>
                </a:lnTo>
                <a:lnTo>
                  <a:pt x="567" y="206"/>
                </a:lnTo>
                <a:lnTo>
                  <a:pt x="561" y="198"/>
                </a:lnTo>
                <a:lnTo>
                  <a:pt x="555" y="190"/>
                </a:lnTo>
                <a:lnTo>
                  <a:pt x="547" y="184"/>
                </a:lnTo>
                <a:lnTo>
                  <a:pt x="547" y="184"/>
                </a:lnTo>
                <a:close/>
                <a:moveTo>
                  <a:pt x="549" y="546"/>
                </a:moveTo>
                <a:lnTo>
                  <a:pt x="549" y="546"/>
                </a:lnTo>
                <a:lnTo>
                  <a:pt x="535" y="540"/>
                </a:lnTo>
                <a:lnTo>
                  <a:pt x="513" y="536"/>
                </a:lnTo>
                <a:lnTo>
                  <a:pt x="481" y="530"/>
                </a:lnTo>
                <a:lnTo>
                  <a:pt x="441" y="528"/>
                </a:lnTo>
                <a:lnTo>
                  <a:pt x="391" y="524"/>
                </a:lnTo>
                <a:lnTo>
                  <a:pt x="332" y="522"/>
                </a:lnTo>
                <a:lnTo>
                  <a:pt x="186" y="520"/>
                </a:lnTo>
                <a:lnTo>
                  <a:pt x="186" y="730"/>
                </a:lnTo>
                <a:lnTo>
                  <a:pt x="459" y="730"/>
                </a:lnTo>
                <a:lnTo>
                  <a:pt x="459" y="730"/>
                </a:lnTo>
                <a:lnTo>
                  <a:pt x="485" y="730"/>
                </a:lnTo>
                <a:lnTo>
                  <a:pt x="509" y="726"/>
                </a:lnTo>
                <a:lnTo>
                  <a:pt x="529" y="718"/>
                </a:lnTo>
                <a:lnTo>
                  <a:pt x="547" y="708"/>
                </a:lnTo>
                <a:lnTo>
                  <a:pt x="547" y="708"/>
                </a:lnTo>
                <a:lnTo>
                  <a:pt x="555" y="702"/>
                </a:lnTo>
                <a:lnTo>
                  <a:pt x="563" y="696"/>
                </a:lnTo>
                <a:lnTo>
                  <a:pt x="569" y="686"/>
                </a:lnTo>
                <a:lnTo>
                  <a:pt x="573" y="678"/>
                </a:lnTo>
                <a:lnTo>
                  <a:pt x="577" y="666"/>
                </a:lnTo>
                <a:lnTo>
                  <a:pt x="579" y="654"/>
                </a:lnTo>
                <a:lnTo>
                  <a:pt x="583" y="628"/>
                </a:lnTo>
                <a:lnTo>
                  <a:pt x="583" y="628"/>
                </a:lnTo>
                <a:lnTo>
                  <a:pt x="581" y="602"/>
                </a:lnTo>
                <a:lnTo>
                  <a:pt x="577" y="590"/>
                </a:lnTo>
                <a:lnTo>
                  <a:pt x="573" y="580"/>
                </a:lnTo>
                <a:lnTo>
                  <a:pt x="569" y="570"/>
                </a:lnTo>
                <a:lnTo>
                  <a:pt x="563" y="562"/>
                </a:lnTo>
                <a:lnTo>
                  <a:pt x="557" y="554"/>
                </a:lnTo>
                <a:lnTo>
                  <a:pt x="549" y="546"/>
                </a:lnTo>
                <a:lnTo>
                  <a:pt x="549" y="5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089370" y="609350"/>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1401233" y="1416541"/>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1859197" y="1416541"/>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179851" y="1416541"/>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1" name="Freeform 21"/>
          <p:cNvSpPr>
            <a:spLocks noEditPoints="1"/>
          </p:cNvSpPr>
          <p:nvPr/>
        </p:nvSpPr>
        <p:spPr bwMode="auto">
          <a:xfrm>
            <a:off x="2638608" y="1416541"/>
            <a:ext cx="372245" cy="401611"/>
          </a:xfrm>
          <a:custGeom>
            <a:avLst/>
            <a:gdLst>
              <a:gd name="T0" fmla="*/ 469 w 469"/>
              <a:gd name="T1" fmla="*/ 250 h 506"/>
              <a:gd name="T2" fmla="*/ 469 w 469"/>
              <a:gd name="T3" fmla="*/ 272 h 506"/>
              <a:gd name="T4" fmla="*/ 469 w 469"/>
              <a:gd name="T5" fmla="*/ 280 h 506"/>
              <a:gd name="T6" fmla="*/ 469 w 469"/>
              <a:gd name="T7" fmla="*/ 304 h 506"/>
              <a:gd name="T8" fmla="*/ 465 w 469"/>
              <a:gd name="T9" fmla="*/ 322 h 506"/>
              <a:gd name="T10" fmla="*/ 463 w 469"/>
              <a:gd name="T11" fmla="*/ 340 h 506"/>
              <a:gd name="T12" fmla="*/ 459 w 469"/>
              <a:gd name="T13" fmla="*/ 362 h 506"/>
              <a:gd name="T14" fmla="*/ 457 w 469"/>
              <a:gd name="T15" fmla="*/ 370 h 506"/>
              <a:gd name="T16" fmla="*/ 455 w 469"/>
              <a:gd name="T17" fmla="*/ 378 h 506"/>
              <a:gd name="T18" fmla="*/ 449 w 469"/>
              <a:gd name="T19" fmla="*/ 392 h 506"/>
              <a:gd name="T20" fmla="*/ 433 w 469"/>
              <a:gd name="T21" fmla="*/ 420 h 506"/>
              <a:gd name="T22" fmla="*/ 413 w 469"/>
              <a:gd name="T23" fmla="*/ 442 h 506"/>
              <a:gd name="T24" fmla="*/ 391 w 469"/>
              <a:gd name="T25" fmla="*/ 460 h 506"/>
              <a:gd name="T26" fmla="*/ 349 w 469"/>
              <a:gd name="T27" fmla="*/ 486 h 506"/>
              <a:gd name="T28" fmla="*/ 331 w 469"/>
              <a:gd name="T29" fmla="*/ 494 h 506"/>
              <a:gd name="T30" fmla="*/ 287 w 469"/>
              <a:gd name="T31" fmla="*/ 504 h 506"/>
              <a:gd name="T32" fmla="*/ 233 w 469"/>
              <a:gd name="T33" fmla="*/ 506 h 506"/>
              <a:gd name="T34" fmla="*/ 0 w 469"/>
              <a:gd name="T35" fmla="*/ 0 h 506"/>
              <a:gd name="T36" fmla="*/ 229 w 469"/>
              <a:gd name="T37" fmla="*/ 0 h 506"/>
              <a:gd name="T38" fmla="*/ 287 w 469"/>
              <a:gd name="T39" fmla="*/ 4 h 506"/>
              <a:gd name="T40" fmla="*/ 339 w 469"/>
              <a:gd name="T41" fmla="*/ 18 h 506"/>
              <a:gd name="T42" fmla="*/ 381 w 469"/>
              <a:gd name="T43" fmla="*/ 38 h 506"/>
              <a:gd name="T44" fmla="*/ 415 w 469"/>
              <a:gd name="T45" fmla="*/ 70 h 506"/>
              <a:gd name="T46" fmla="*/ 427 w 469"/>
              <a:gd name="T47" fmla="*/ 86 h 506"/>
              <a:gd name="T48" fmla="*/ 447 w 469"/>
              <a:gd name="T49" fmla="*/ 120 h 506"/>
              <a:gd name="T50" fmla="*/ 461 w 469"/>
              <a:gd name="T51" fmla="*/ 156 h 506"/>
              <a:gd name="T52" fmla="*/ 469 w 469"/>
              <a:gd name="T53" fmla="*/ 196 h 506"/>
              <a:gd name="T54" fmla="*/ 469 w 469"/>
              <a:gd name="T55" fmla="*/ 234 h 506"/>
              <a:gd name="T56" fmla="*/ 353 w 469"/>
              <a:gd name="T57" fmla="*/ 246 h 506"/>
              <a:gd name="T58" fmla="*/ 351 w 469"/>
              <a:gd name="T59" fmla="*/ 220 h 506"/>
              <a:gd name="T60" fmla="*/ 349 w 469"/>
              <a:gd name="T61" fmla="*/ 194 h 506"/>
              <a:gd name="T62" fmla="*/ 341 w 469"/>
              <a:gd name="T63" fmla="*/ 160 h 506"/>
              <a:gd name="T64" fmla="*/ 331 w 469"/>
              <a:gd name="T65" fmla="*/ 132 h 506"/>
              <a:gd name="T66" fmla="*/ 323 w 469"/>
              <a:gd name="T67" fmla="*/ 120 h 506"/>
              <a:gd name="T68" fmla="*/ 301 w 469"/>
              <a:gd name="T69" fmla="*/ 100 h 506"/>
              <a:gd name="T70" fmla="*/ 259 w 469"/>
              <a:gd name="T71" fmla="*/ 90 h 506"/>
              <a:gd name="T72" fmla="*/ 105 w 469"/>
              <a:gd name="T73" fmla="*/ 88 h 506"/>
              <a:gd name="T74" fmla="*/ 229 w 469"/>
              <a:gd name="T75" fmla="*/ 418 h 506"/>
              <a:gd name="T76" fmla="*/ 269 w 469"/>
              <a:gd name="T77" fmla="*/ 416 h 506"/>
              <a:gd name="T78" fmla="*/ 281 w 469"/>
              <a:gd name="T79" fmla="*/ 414 h 506"/>
              <a:gd name="T80" fmla="*/ 307 w 469"/>
              <a:gd name="T81" fmla="*/ 402 h 506"/>
              <a:gd name="T82" fmla="*/ 329 w 469"/>
              <a:gd name="T83" fmla="*/ 378 h 506"/>
              <a:gd name="T84" fmla="*/ 341 w 469"/>
              <a:gd name="T85" fmla="*/ 350 h 506"/>
              <a:gd name="T86" fmla="*/ 343 w 469"/>
              <a:gd name="T87" fmla="*/ 346 h 506"/>
              <a:gd name="T88" fmla="*/ 345 w 469"/>
              <a:gd name="T89" fmla="*/ 334 h 506"/>
              <a:gd name="T90" fmla="*/ 349 w 469"/>
              <a:gd name="T91" fmla="*/ 304 h 506"/>
              <a:gd name="T92" fmla="*/ 353 w 469"/>
              <a:gd name="T93" fmla="*/ 274 h 506"/>
              <a:gd name="T94" fmla="*/ 353 w 469"/>
              <a:gd name="T95" fmla="*/ 2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506">
                <a:moveTo>
                  <a:pt x="469" y="234"/>
                </a:moveTo>
                <a:lnTo>
                  <a:pt x="469" y="250"/>
                </a:lnTo>
                <a:lnTo>
                  <a:pt x="469" y="262"/>
                </a:lnTo>
                <a:lnTo>
                  <a:pt x="469" y="272"/>
                </a:lnTo>
                <a:lnTo>
                  <a:pt x="469" y="280"/>
                </a:lnTo>
                <a:lnTo>
                  <a:pt x="469" y="280"/>
                </a:lnTo>
                <a:lnTo>
                  <a:pt x="469" y="304"/>
                </a:lnTo>
                <a:lnTo>
                  <a:pt x="469" y="304"/>
                </a:lnTo>
                <a:lnTo>
                  <a:pt x="465" y="322"/>
                </a:lnTo>
                <a:lnTo>
                  <a:pt x="465" y="322"/>
                </a:lnTo>
                <a:lnTo>
                  <a:pt x="463" y="340"/>
                </a:lnTo>
                <a:lnTo>
                  <a:pt x="463" y="340"/>
                </a:lnTo>
                <a:lnTo>
                  <a:pt x="459" y="362"/>
                </a:lnTo>
                <a:lnTo>
                  <a:pt x="459" y="362"/>
                </a:lnTo>
                <a:lnTo>
                  <a:pt x="457" y="370"/>
                </a:lnTo>
                <a:lnTo>
                  <a:pt x="457" y="370"/>
                </a:lnTo>
                <a:lnTo>
                  <a:pt x="455" y="378"/>
                </a:lnTo>
                <a:lnTo>
                  <a:pt x="455" y="378"/>
                </a:lnTo>
                <a:lnTo>
                  <a:pt x="449" y="392"/>
                </a:lnTo>
                <a:lnTo>
                  <a:pt x="449" y="392"/>
                </a:lnTo>
                <a:lnTo>
                  <a:pt x="441" y="406"/>
                </a:lnTo>
                <a:lnTo>
                  <a:pt x="433" y="420"/>
                </a:lnTo>
                <a:lnTo>
                  <a:pt x="423" y="432"/>
                </a:lnTo>
                <a:lnTo>
                  <a:pt x="413" y="442"/>
                </a:lnTo>
                <a:lnTo>
                  <a:pt x="413" y="442"/>
                </a:lnTo>
                <a:lnTo>
                  <a:pt x="391" y="460"/>
                </a:lnTo>
                <a:lnTo>
                  <a:pt x="369" y="474"/>
                </a:lnTo>
                <a:lnTo>
                  <a:pt x="349" y="486"/>
                </a:lnTo>
                <a:lnTo>
                  <a:pt x="331" y="494"/>
                </a:lnTo>
                <a:lnTo>
                  <a:pt x="331" y="494"/>
                </a:lnTo>
                <a:lnTo>
                  <a:pt x="311" y="500"/>
                </a:lnTo>
                <a:lnTo>
                  <a:pt x="287" y="504"/>
                </a:lnTo>
                <a:lnTo>
                  <a:pt x="261" y="506"/>
                </a:lnTo>
                <a:lnTo>
                  <a:pt x="233" y="506"/>
                </a:lnTo>
                <a:lnTo>
                  <a:pt x="0" y="506"/>
                </a:lnTo>
                <a:lnTo>
                  <a:pt x="0" y="0"/>
                </a:lnTo>
                <a:lnTo>
                  <a:pt x="229" y="0"/>
                </a:lnTo>
                <a:lnTo>
                  <a:pt x="229" y="0"/>
                </a:lnTo>
                <a:lnTo>
                  <a:pt x="259" y="2"/>
                </a:lnTo>
                <a:lnTo>
                  <a:pt x="287" y="4"/>
                </a:lnTo>
                <a:lnTo>
                  <a:pt x="313" y="10"/>
                </a:lnTo>
                <a:lnTo>
                  <a:pt x="339" y="18"/>
                </a:lnTo>
                <a:lnTo>
                  <a:pt x="361" y="28"/>
                </a:lnTo>
                <a:lnTo>
                  <a:pt x="381" y="38"/>
                </a:lnTo>
                <a:lnTo>
                  <a:pt x="399" y="52"/>
                </a:lnTo>
                <a:lnTo>
                  <a:pt x="415" y="70"/>
                </a:lnTo>
                <a:lnTo>
                  <a:pt x="415" y="70"/>
                </a:lnTo>
                <a:lnTo>
                  <a:pt x="427" y="86"/>
                </a:lnTo>
                <a:lnTo>
                  <a:pt x="439" y="102"/>
                </a:lnTo>
                <a:lnTo>
                  <a:pt x="447" y="120"/>
                </a:lnTo>
                <a:lnTo>
                  <a:pt x="455" y="138"/>
                </a:lnTo>
                <a:lnTo>
                  <a:pt x="461" y="156"/>
                </a:lnTo>
                <a:lnTo>
                  <a:pt x="465" y="176"/>
                </a:lnTo>
                <a:lnTo>
                  <a:pt x="469" y="196"/>
                </a:lnTo>
                <a:lnTo>
                  <a:pt x="469" y="216"/>
                </a:lnTo>
                <a:lnTo>
                  <a:pt x="469" y="234"/>
                </a:lnTo>
                <a:close/>
                <a:moveTo>
                  <a:pt x="353" y="246"/>
                </a:moveTo>
                <a:lnTo>
                  <a:pt x="353" y="246"/>
                </a:lnTo>
                <a:lnTo>
                  <a:pt x="351" y="220"/>
                </a:lnTo>
                <a:lnTo>
                  <a:pt x="351" y="220"/>
                </a:lnTo>
                <a:lnTo>
                  <a:pt x="349" y="194"/>
                </a:lnTo>
                <a:lnTo>
                  <a:pt x="349" y="194"/>
                </a:lnTo>
                <a:lnTo>
                  <a:pt x="345" y="176"/>
                </a:lnTo>
                <a:lnTo>
                  <a:pt x="341" y="160"/>
                </a:lnTo>
                <a:lnTo>
                  <a:pt x="337" y="146"/>
                </a:lnTo>
                <a:lnTo>
                  <a:pt x="331" y="132"/>
                </a:lnTo>
                <a:lnTo>
                  <a:pt x="331" y="132"/>
                </a:lnTo>
                <a:lnTo>
                  <a:pt x="323" y="120"/>
                </a:lnTo>
                <a:lnTo>
                  <a:pt x="311" y="108"/>
                </a:lnTo>
                <a:lnTo>
                  <a:pt x="301" y="100"/>
                </a:lnTo>
                <a:lnTo>
                  <a:pt x="287" y="96"/>
                </a:lnTo>
                <a:lnTo>
                  <a:pt x="259" y="90"/>
                </a:lnTo>
                <a:lnTo>
                  <a:pt x="229" y="88"/>
                </a:lnTo>
                <a:lnTo>
                  <a:pt x="105" y="88"/>
                </a:lnTo>
                <a:lnTo>
                  <a:pt x="105" y="418"/>
                </a:lnTo>
                <a:lnTo>
                  <a:pt x="229" y="418"/>
                </a:lnTo>
                <a:lnTo>
                  <a:pt x="257" y="418"/>
                </a:lnTo>
                <a:lnTo>
                  <a:pt x="269" y="416"/>
                </a:lnTo>
                <a:lnTo>
                  <a:pt x="281" y="414"/>
                </a:lnTo>
                <a:lnTo>
                  <a:pt x="281" y="414"/>
                </a:lnTo>
                <a:lnTo>
                  <a:pt x="295" y="410"/>
                </a:lnTo>
                <a:lnTo>
                  <a:pt x="307" y="402"/>
                </a:lnTo>
                <a:lnTo>
                  <a:pt x="319" y="392"/>
                </a:lnTo>
                <a:lnTo>
                  <a:pt x="329" y="378"/>
                </a:lnTo>
                <a:lnTo>
                  <a:pt x="341" y="350"/>
                </a:lnTo>
                <a:lnTo>
                  <a:pt x="341" y="350"/>
                </a:lnTo>
                <a:lnTo>
                  <a:pt x="343" y="346"/>
                </a:lnTo>
                <a:lnTo>
                  <a:pt x="343" y="346"/>
                </a:lnTo>
                <a:lnTo>
                  <a:pt x="345" y="334"/>
                </a:lnTo>
                <a:lnTo>
                  <a:pt x="345" y="334"/>
                </a:lnTo>
                <a:lnTo>
                  <a:pt x="349" y="304"/>
                </a:lnTo>
                <a:lnTo>
                  <a:pt x="349" y="304"/>
                </a:lnTo>
                <a:lnTo>
                  <a:pt x="353" y="276"/>
                </a:lnTo>
                <a:lnTo>
                  <a:pt x="353" y="274"/>
                </a:lnTo>
                <a:lnTo>
                  <a:pt x="353" y="254"/>
                </a:lnTo>
                <a:lnTo>
                  <a:pt x="353"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042601" y="1416541"/>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3447387" y="1416541"/>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3979959" y="1288756"/>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graphicFrame>
        <p:nvGraphicFramePr>
          <p:cNvPr id="40" name="Tablo 39"/>
          <p:cNvGraphicFramePr>
            <a:graphicFrameLocks noGrp="1"/>
          </p:cNvGraphicFramePr>
          <p:nvPr>
            <p:extLst>
              <p:ext uri="{D42A27DB-BD31-4B8C-83A1-F6EECF244321}">
                <p14:modId xmlns:p14="http://schemas.microsoft.com/office/powerpoint/2010/main" val="825381917"/>
              </p:ext>
            </p:extLst>
          </p:nvPr>
        </p:nvGraphicFramePr>
        <p:xfrm>
          <a:off x="4929353" y="3321217"/>
          <a:ext cx="6126558" cy="1165744"/>
        </p:xfrm>
        <a:graphic>
          <a:graphicData uri="http://schemas.openxmlformats.org/drawingml/2006/table">
            <a:tbl>
              <a:tblPr/>
              <a:tblGrid>
                <a:gridCol w="6126558">
                  <a:extLst>
                    <a:ext uri="{9D8B030D-6E8A-4147-A177-3AD203B41FA5}">
                      <a16:colId xmlns:a16="http://schemas.microsoft.com/office/drawing/2014/main" val="20000"/>
                    </a:ext>
                  </a:extLst>
                </a:gridCol>
              </a:tblGrid>
              <a:tr h="1165744">
                <a:tc>
                  <a:txBody>
                    <a:bodyPr/>
                    <a:lstStyle/>
                    <a:p>
                      <a:pPr marL="0" marR="0" indent="0" algn="ctr" defTabSz="1811609" rtl="0" eaLnBrk="1" fontAlgn="auto" latinLnBrk="0" hangingPunct="1">
                        <a:lnSpc>
                          <a:spcPct val="100000"/>
                        </a:lnSpc>
                        <a:spcBef>
                          <a:spcPts val="0"/>
                        </a:spcBef>
                        <a:spcAft>
                          <a:spcPts val="0"/>
                        </a:spcAft>
                        <a:buClrTx/>
                        <a:buSzTx/>
                        <a:buFontTx/>
                        <a:buNone/>
                        <a:tabLst/>
                        <a:defRPr/>
                      </a:pPr>
                      <a:r>
                        <a:rPr lang="tr-TR" sz="4000" b="0" dirty="0">
                          <a:solidFill>
                            <a:schemeClr val="tx1"/>
                          </a:solidFill>
                        </a:rPr>
                        <a:t>Hiyerarşik Kümeleme</a:t>
                      </a:r>
                    </a:p>
                  </a:txBody>
                  <a:tcPr marL="45717" marR="45717" marT="22859" marB="22859"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349FB5"/>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68559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Hiyerarşik Kümeleme</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59002" y="1647495"/>
            <a:ext cx="11270278" cy="2246769"/>
          </a:xfrm>
          <a:prstGeom prst="rect">
            <a:avLst/>
          </a:prstGeom>
          <a:noFill/>
        </p:spPr>
        <p:txBody>
          <a:bodyPr wrap="square">
            <a:spAutoFit/>
          </a:bodyPr>
          <a:lstStyle/>
          <a:p>
            <a:pPr marL="342900" indent="-342900">
              <a:buFont typeface="Arial" panose="020B0604020202020204" pitchFamily="34" charset="0"/>
              <a:buChar char="•"/>
            </a:pPr>
            <a:r>
              <a:rPr lang="tr-TR" sz="2000" dirty="0"/>
              <a:t>Hiyerarşik kümeleme, veri setindeki örnekleri bir hiyerarşik yapı içinde gruplamak için kullanılan bir gözetimsiz öğrenme yöntemidir. </a:t>
            </a:r>
          </a:p>
          <a:p>
            <a:pPr marL="342900" indent="-342900">
              <a:buFont typeface="Arial" panose="020B0604020202020204" pitchFamily="34" charset="0"/>
              <a:buChar char="•"/>
            </a:pPr>
            <a:r>
              <a:rPr lang="tr-TR" sz="2000" dirty="0"/>
              <a:t>Bu yöntemde, her veri noktası bir küme olarak başlar ve ardından benzerlikleri veya uzaklıkları temel alarak bu kümeler birleştirilir veya bölünür. </a:t>
            </a:r>
          </a:p>
          <a:p>
            <a:pPr marL="342900" indent="-342900">
              <a:buFont typeface="Arial" panose="020B0604020202020204" pitchFamily="34" charset="0"/>
              <a:buChar char="•"/>
            </a:pPr>
            <a:r>
              <a:rPr lang="tr-TR" sz="2000" dirty="0"/>
              <a:t>Bu işlem, bir ağaç benzeri bir hiyerarşi oluşturur. Hiyerarşik kümeleme, iki ana türde gerçekleştirilebilir:</a:t>
            </a:r>
          </a:p>
          <a:p>
            <a:pPr marL="800100" lvl="1" indent="-342900">
              <a:buFont typeface="Arial" panose="020B0604020202020204" pitchFamily="34" charset="0"/>
              <a:buChar char="•"/>
            </a:pPr>
            <a:r>
              <a:rPr lang="tr-TR" sz="2000" dirty="0" err="1"/>
              <a:t>Aglomeratif</a:t>
            </a:r>
            <a:r>
              <a:rPr lang="tr-TR" sz="2000" dirty="0"/>
              <a:t> (Birleştirici) Hiyerarşik Kümeleme</a:t>
            </a:r>
          </a:p>
          <a:p>
            <a:pPr marL="800100" lvl="1" indent="-342900">
              <a:buFont typeface="Arial" panose="020B0604020202020204" pitchFamily="34" charset="0"/>
              <a:buChar char="•"/>
            </a:pPr>
            <a:r>
              <a:rPr lang="tr-TR" sz="2000" dirty="0"/>
              <a:t>Bölücü Hiyerarşik Kümeleme</a:t>
            </a:r>
          </a:p>
        </p:txBody>
      </p:sp>
      <p:pic>
        <p:nvPicPr>
          <p:cNvPr id="3074" name="Picture 2" descr="Hierarchical Clustering. Hierarchical Clustering groups… | by Himanshu  Sharma | Medium">
            <a:extLst>
              <a:ext uri="{FF2B5EF4-FFF2-40B4-BE49-F238E27FC236}">
                <a16:creationId xmlns:a16="http://schemas.microsoft.com/office/drawing/2014/main" id="{FF332868-DE00-0149-0991-5E4DC3FAE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9315" y="3827326"/>
            <a:ext cx="5033370" cy="2795241"/>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4A4453CA-603C-01AC-B40F-F8E55308C8A7}"/>
              </a:ext>
            </a:extLst>
          </p:cNvPr>
          <p:cNvSpPr txBox="1"/>
          <p:nvPr/>
        </p:nvSpPr>
        <p:spPr>
          <a:xfrm>
            <a:off x="4520482" y="6555628"/>
            <a:ext cx="6098240" cy="215444"/>
          </a:xfrm>
          <a:prstGeom prst="rect">
            <a:avLst/>
          </a:prstGeom>
          <a:noFill/>
        </p:spPr>
        <p:txBody>
          <a:bodyPr wrap="square">
            <a:spAutoFit/>
          </a:bodyPr>
          <a:lstStyle/>
          <a:p>
            <a:r>
              <a:rPr lang="tr-TR" sz="800" dirty="0"/>
              <a:t>https://harshsharma1091996.medium.com/hierarchical-clustering-996745fe656b</a:t>
            </a:r>
          </a:p>
        </p:txBody>
      </p:sp>
    </p:spTree>
    <p:extLst>
      <p:ext uri="{BB962C8B-B14F-4D97-AF65-F5344CB8AC3E}">
        <p14:creationId xmlns:p14="http://schemas.microsoft.com/office/powerpoint/2010/main" val="331400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1424498" cy="1266722"/>
          </a:xfrm>
        </p:spPr>
        <p:txBody>
          <a:bodyPr>
            <a:noAutofit/>
          </a:bodyPr>
          <a:lstStyle/>
          <a:p>
            <a:r>
              <a:rPr lang="tr-TR" sz="4000" b="1" dirty="0" err="1">
                <a:latin typeface="+mn-lt"/>
              </a:rPr>
              <a:t>Aglomeratif</a:t>
            </a:r>
            <a:r>
              <a:rPr lang="tr-TR" sz="4000" b="1" dirty="0">
                <a:latin typeface="+mn-lt"/>
              </a:rPr>
              <a:t> (Birleştirici) Hiyerarşik Kümeleme Örneği</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59002" y="1647495"/>
            <a:ext cx="11270278" cy="400110"/>
          </a:xfrm>
          <a:prstGeom prst="rect">
            <a:avLst/>
          </a:prstGeom>
          <a:noFill/>
        </p:spPr>
        <p:txBody>
          <a:bodyPr wrap="square">
            <a:spAutoFit/>
          </a:bodyPr>
          <a:lstStyle/>
          <a:p>
            <a:r>
              <a:rPr lang="tr-TR" sz="2000" dirty="0"/>
              <a:t> </a:t>
            </a:r>
          </a:p>
        </p:txBody>
      </p:sp>
    </p:spTree>
    <p:extLst>
      <p:ext uri="{BB962C8B-B14F-4D97-AF65-F5344CB8AC3E}">
        <p14:creationId xmlns:p14="http://schemas.microsoft.com/office/powerpoint/2010/main" val="70709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1424498" cy="1266722"/>
          </a:xfrm>
        </p:spPr>
        <p:txBody>
          <a:bodyPr>
            <a:noAutofit/>
          </a:bodyPr>
          <a:lstStyle/>
          <a:p>
            <a:r>
              <a:rPr lang="tr-TR" sz="4000" b="1" dirty="0" err="1">
                <a:latin typeface="+mn-lt"/>
              </a:rPr>
              <a:t>Aglomeratif</a:t>
            </a:r>
            <a:r>
              <a:rPr lang="tr-TR" sz="4000" b="1" dirty="0">
                <a:latin typeface="+mn-lt"/>
              </a:rPr>
              <a:t> (Birleştirici) Hiyerarşik Kümeleme Örneği</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59002" y="1647495"/>
            <a:ext cx="11270278" cy="400110"/>
          </a:xfrm>
          <a:prstGeom prst="rect">
            <a:avLst/>
          </a:prstGeom>
          <a:noFill/>
        </p:spPr>
        <p:txBody>
          <a:bodyPr wrap="square">
            <a:spAutoFit/>
          </a:bodyPr>
          <a:lstStyle/>
          <a:p>
            <a:r>
              <a:rPr lang="tr-TR" sz="2000" dirty="0"/>
              <a:t> </a:t>
            </a:r>
          </a:p>
        </p:txBody>
      </p:sp>
      <p:pic>
        <p:nvPicPr>
          <p:cNvPr id="3" name="Resim 2">
            <a:extLst>
              <a:ext uri="{FF2B5EF4-FFF2-40B4-BE49-F238E27FC236}">
                <a16:creationId xmlns:a16="http://schemas.microsoft.com/office/drawing/2014/main" id="{1438A35A-1DD9-84BC-BBBB-692D16865DF4}"/>
              </a:ext>
            </a:extLst>
          </p:cNvPr>
          <p:cNvPicPr>
            <a:picLocks noChangeAspect="1"/>
          </p:cNvPicPr>
          <p:nvPr/>
        </p:nvPicPr>
        <p:blipFill>
          <a:blip r:embed="rId3"/>
          <a:stretch>
            <a:fillRect/>
          </a:stretch>
        </p:blipFill>
        <p:spPr>
          <a:xfrm>
            <a:off x="3565508" y="0"/>
            <a:ext cx="5060984" cy="6858000"/>
          </a:xfrm>
          <a:prstGeom prst="rect">
            <a:avLst/>
          </a:prstGeom>
        </p:spPr>
      </p:pic>
    </p:spTree>
    <p:extLst>
      <p:ext uri="{BB962C8B-B14F-4D97-AF65-F5344CB8AC3E}">
        <p14:creationId xmlns:p14="http://schemas.microsoft.com/office/powerpoint/2010/main" val="19727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1424498" cy="1266722"/>
          </a:xfrm>
        </p:spPr>
        <p:txBody>
          <a:bodyPr>
            <a:noAutofit/>
          </a:bodyPr>
          <a:lstStyle/>
          <a:p>
            <a:r>
              <a:rPr lang="tr-TR" sz="4000" b="1" dirty="0">
                <a:latin typeface="+mn-lt"/>
              </a:rPr>
              <a:t>Bölücü Hiyerarşik Kümeleme Örneği</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59002" y="1647495"/>
            <a:ext cx="11270278" cy="400110"/>
          </a:xfrm>
          <a:prstGeom prst="rect">
            <a:avLst/>
          </a:prstGeom>
          <a:noFill/>
        </p:spPr>
        <p:txBody>
          <a:bodyPr wrap="square">
            <a:spAutoFit/>
          </a:bodyPr>
          <a:lstStyle/>
          <a:p>
            <a:r>
              <a:rPr lang="tr-TR" sz="2000" dirty="0"/>
              <a:t> </a:t>
            </a:r>
          </a:p>
        </p:txBody>
      </p:sp>
    </p:spTree>
    <p:extLst>
      <p:ext uri="{BB962C8B-B14F-4D97-AF65-F5344CB8AC3E}">
        <p14:creationId xmlns:p14="http://schemas.microsoft.com/office/powerpoint/2010/main" val="190429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798022" y="982388"/>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0" name="Freeform 10"/>
          <p:cNvSpPr>
            <a:spLocks/>
          </p:cNvSpPr>
          <p:nvPr/>
        </p:nvSpPr>
        <p:spPr bwMode="auto">
          <a:xfrm>
            <a:off x="810722" y="564902"/>
            <a:ext cx="93656" cy="447646"/>
          </a:xfrm>
          <a:custGeom>
            <a:avLst/>
            <a:gdLst>
              <a:gd name="T0" fmla="*/ 118 w 118"/>
              <a:gd name="T1" fmla="*/ 0 h 564"/>
              <a:gd name="T2" fmla="*/ 0 w 118"/>
              <a:gd name="T3" fmla="*/ 126 h 564"/>
              <a:gd name="T4" fmla="*/ 0 w 118"/>
              <a:gd name="T5" fmla="*/ 564 h 564"/>
              <a:gd name="T6" fmla="*/ 118 w 118"/>
              <a:gd name="T7" fmla="*/ 452 h 564"/>
              <a:gd name="T8" fmla="*/ 118 w 118"/>
              <a:gd name="T9" fmla="*/ 0 h 564"/>
            </a:gdLst>
            <a:ahLst/>
            <a:cxnLst>
              <a:cxn ang="0">
                <a:pos x="T0" y="T1"/>
              </a:cxn>
              <a:cxn ang="0">
                <a:pos x="T2" y="T3"/>
              </a:cxn>
              <a:cxn ang="0">
                <a:pos x="T4" y="T5"/>
              </a:cxn>
              <a:cxn ang="0">
                <a:pos x="T6" y="T7"/>
              </a:cxn>
              <a:cxn ang="0">
                <a:pos x="T8" y="T9"/>
              </a:cxn>
            </a:cxnLst>
            <a:rect l="0" t="0" r="r" b="b"/>
            <a:pathLst>
              <a:path w="118" h="564">
                <a:moveTo>
                  <a:pt x="118" y="0"/>
                </a:moveTo>
                <a:lnTo>
                  <a:pt x="0" y="126"/>
                </a:lnTo>
                <a:lnTo>
                  <a:pt x="0" y="564"/>
                </a:lnTo>
                <a:lnTo>
                  <a:pt x="118" y="452"/>
                </a:lnTo>
                <a:lnTo>
                  <a:pt x="1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397205" y="305363"/>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530546" y="414100"/>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673412" y="561727"/>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815484" y="1195099"/>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5" name="Freeform 15"/>
          <p:cNvSpPr>
            <a:spLocks noEditPoints="1"/>
          </p:cNvSpPr>
          <p:nvPr/>
        </p:nvSpPr>
        <p:spPr bwMode="auto">
          <a:xfrm>
            <a:off x="1421869" y="607762"/>
            <a:ext cx="623053" cy="704804"/>
          </a:xfrm>
          <a:custGeom>
            <a:avLst/>
            <a:gdLst>
              <a:gd name="T0" fmla="*/ 683 w 785"/>
              <a:gd name="T1" fmla="*/ 848 h 888"/>
              <a:gd name="T2" fmla="*/ 613 w 785"/>
              <a:gd name="T3" fmla="*/ 874 h 888"/>
              <a:gd name="T4" fmla="*/ 521 w 785"/>
              <a:gd name="T5" fmla="*/ 886 h 888"/>
              <a:gd name="T6" fmla="*/ 0 w 785"/>
              <a:gd name="T7" fmla="*/ 0 h 888"/>
              <a:gd name="T8" fmla="*/ 523 w 785"/>
              <a:gd name="T9" fmla="*/ 0 h 888"/>
              <a:gd name="T10" fmla="*/ 553 w 785"/>
              <a:gd name="T11" fmla="*/ 6 h 888"/>
              <a:gd name="T12" fmla="*/ 601 w 785"/>
              <a:gd name="T13" fmla="*/ 14 h 888"/>
              <a:gd name="T14" fmla="*/ 687 w 785"/>
              <a:gd name="T15" fmla="*/ 44 h 888"/>
              <a:gd name="T16" fmla="*/ 715 w 785"/>
              <a:gd name="T17" fmla="*/ 58 h 888"/>
              <a:gd name="T18" fmla="*/ 745 w 785"/>
              <a:gd name="T19" fmla="*/ 92 h 888"/>
              <a:gd name="T20" fmla="*/ 765 w 785"/>
              <a:gd name="T21" fmla="*/ 140 h 888"/>
              <a:gd name="T22" fmla="*/ 781 w 785"/>
              <a:gd name="T23" fmla="*/ 266 h 888"/>
              <a:gd name="T24" fmla="*/ 761 w 785"/>
              <a:gd name="T25" fmla="*/ 336 h 888"/>
              <a:gd name="T26" fmla="*/ 725 w 785"/>
              <a:gd name="T27" fmla="*/ 386 h 888"/>
              <a:gd name="T28" fmla="*/ 651 w 785"/>
              <a:gd name="T29" fmla="*/ 444 h 888"/>
              <a:gd name="T30" fmla="*/ 705 w 785"/>
              <a:gd name="T31" fmla="*/ 478 h 888"/>
              <a:gd name="T32" fmla="*/ 747 w 785"/>
              <a:gd name="T33" fmla="*/ 520 h 888"/>
              <a:gd name="T34" fmla="*/ 771 w 785"/>
              <a:gd name="T35" fmla="*/ 566 h 888"/>
              <a:gd name="T36" fmla="*/ 783 w 785"/>
              <a:gd name="T37" fmla="*/ 626 h 888"/>
              <a:gd name="T38" fmla="*/ 785 w 785"/>
              <a:gd name="T39" fmla="*/ 674 h 888"/>
              <a:gd name="T40" fmla="*/ 773 w 785"/>
              <a:gd name="T41" fmla="*/ 744 h 888"/>
              <a:gd name="T42" fmla="*/ 739 w 785"/>
              <a:gd name="T43" fmla="*/ 802 h 888"/>
              <a:gd name="T44" fmla="*/ 701 w 785"/>
              <a:gd name="T45" fmla="*/ 836 h 888"/>
              <a:gd name="T46" fmla="*/ 529 w 785"/>
              <a:gd name="T47" fmla="*/ 172 h 888"/>
              <a:gd name="T48" fmla="*/ 457 w 785"/>
              <a:gd name="T49" fmla="*/ 160 h 888"/>
              <a:gd name="T50" fmla="*/ 457 w 785"/>
              <a:gd name="T51" fmla="*/ 364 h 888"/>
              <a:gd name="T52" fmla="*/ 507 w 785"/>
              <a:gd name="T53" fmla="*/ 358 h 888"/>
              <a:gd name="T54" fmla="*/ 547 w 785"/>
              <a:gd name="T55" fmla="*/ 340 h 888"/>
              <a:gd name="T56" fmla="*/ 567 w 785"/>
              <a:gd name="T57" fmla="*/ 320 h 888"/>
              <a:gd name="T58" fmla="*/ 577 w 785"/>
              <a:gd name="T59" fmla="*/ 288 h 888"/>
              <a:gd name="T60" fmla="*/ 577 w 785"/>
              <a:gd name="T61" fmla="*/ 238 h 888"/>
              <a:gd name="T62" fmla="*/ 561 w 785"/>
              <a:gd name="T63" fmla="*/ 198 h 888"/>
              <a:gd name="T64" fmla="*/ 547 w 785"/>
              <a:gd name="T65" fmla="*/ 184 h 888"/>
              <a:gd name="T66" fmla="*/ 535 w 785"/>
              <a:gd name="T67" fmla="*/ 540 h 888"/>
              <a:gd name="T68" fmla="*/ 441 w 785"/>
              <a:gd name="T69" fmla="*/ 528 h 888"/>
              <a:gd name="T70" fmla="*/ 186 w 785"/>
              <a:gd name="T71" fmla="*/ 520 h 888"/>
              <a:gd name="T72" fmla="*/ 459 w 785"/>
              <a:gd name="T73" fmla="*/ 730 h 888"/>
              <a:gd name="T74" fmla="*/ 529 w 785"/>
              <a:gd name="T75" fmla="*/ 718 h 888"/>
              <a:gd name="T76" fmla="*/ 555 w 785"/>
              <a:gd name="T77" fmla="*/ 702 h 888"/>
              <a:gd name="T78" fmla="*/ 573 w 785"/>
              <a:gd name="T79" fmla="*/ 678 h 888"/>
              <a:gd name="T80" fmla="*/ 583 w 785"/>
              <a:gd name="T81" fmla="*/ 628 h 888"/>
              <a:gd name="T82" fmla="*/ 577 w 785"/>
              <a:gd name="T83" fmla="*/ 590 h 888"/>
              <a:gd name="T84" fmla="*/ 563 w 785"/>
              <a:gd name="T85" fmla="*/ 562 h 888"/>
              <a:gd name="T86" fmla="*/ 549 w 785"/>
              <a:gd name="T87" fmla="*/ 54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888">
                <a:moveTo>
                  <a:pt x="701" y="836"/>
                </a:moveTo>
                <a:lnTo>
                  <a:pt x="701" y="836"/>
                </a:lnTo>
                <a:lnTo>
                  <a:pt x="683" y="848"/>
                </a:lnTo>
                <a:lnTo>
                  <a:pt x="661" y="858"/>
                </a:lnTo>
                <a:lnTo>
                  <a:pt x="637" y="868"/>
                </a:lnTo>
                <a:lnTo>
                  <a:pt x="613" y="874"/>
                </a:lnTo>
                <a:lnTo>
                  <a:pt x="583" y="880"/>
                </a:lnTo>
                <a:lnTo>
                  <a:pt x="553" y="884"/>
                </a:lnTo>
                <a:lnTo>
                  <a:pt x="521" y="886"/>
                </a:lnTo>
                <a:lnTo>
                  <a:pt x="485" y="888"/>
                </a:lnTo>
                <a:lnTo>
                  <a:pt x="0" y="888"/>
                </a:lnTo>
                <a:lnTo>
                  <a:pt x="0" y="0"/>
                </a:lnTo>
                <a:lnTo>
                  <a:pt x="453" y="0"/>
                </a:lnTo>
                <a:lnTo>
                  <a:pt x="453" y="0"/>
                </a:lnTo>
                <a:lnTo>
                  <a:pt x="523" y="0"/>
                </a:lnTo>
                <a:lnTo>
                  <a:pt x="523" y="0"/>
                </a:lnTo>
                <a:lnTo>
                  <a:pt x="553" y="6"/>
                </a:lnTo>
                <a:lnTo>
                  <a:pt x="553" y="6"/>
                </a:lnTo>
                <a:lnTo>
                  <a:pt x="573" y="10"/>
                </a:lnTo>
                <a:lnTo>
                  <a:pt x="573" y="10"/>
                </a:lnTo>
                <a:lnTo>
                  <a:pt x="601" y="14"/>
                </a:lnTo>
                <a:lnTo>
                  <a:pt x="629" y="22"/>
                </a:lnTo>
                <a:lnTo>
                  <a:pt x="659" y="32"/>
                </a:lnTo>
                <a:lnTo>
                  <a:pt x="687" y="44"/>
                </a:lnTo>
                <a:lnTo>
                  <a:pt x="687" y="44"/>
                </a:lnTo>
                <a:lnTo>
                  <a:pt x="701" y="50"/>
                </a:lnTo>
                <a:lnTo>
                  <a:pt x="715" y="58"/>
                </a:lnTo>
                <a:lnTo>
                  <a:pt x="727" y="68"/>
                </a:lnTo>
                <a:lnTo>
                  <a:pt x="737" y="80"/>
                </a:lnTo>
                <a:lnTo>
                  <a:pt x="745" y="92"/>
                </a:lnTo>
                <a:lnTo>
                  <a:pt x="753" y="106"/>
                </a:lnTo>
                <a:lnTo>
                  <a:pt x="759" y="122"/>
                </a:lnTo>
                <a:lnTo>
                  <a:pt x="765" y="140"/>
                </a:lnTo>
                <a:lnTo>
                  <a:pt x="775" y="194"/>
                </a:lnTo>
                <a:lnTo>
                  <a:pt x="781" y="266"/>
                </a:lnTo>
                <a:lnTo>
                  <a:pt x="781" y="266"/>
                </a:lnTo>
                <a:lnTo>
                  <a:pt x="779" y="288"/>
                </a:lnTo>
                <a:lnTo>
                  <a:pt x="771" y="312"/>
                </a:lnTo>
                <a:lnTo>
                  <a:pt x="761" y="336"/>
                </a:lnTo>
                <a:lnTo>
                  <a:pt x="745" y="362"/>
                </a:lnTo>
                <a:lnTo>
                  <a:pt x="745" y="362"/>
                </a:lnTo>
                <a:lnTo>
                  <a:pt x="725" y="386"/>
                </a:lnTo>
                <a:lnTo>
                  <a:pt x="703" y="406"/>
                </a:lnTo>
                <a:lnTo>
                  <a:pt x="679" y="426"/>
                </a:lnTo>
                <a:lnTo>
                  <a:pt x="651" y="444"/>
                </a:lnTo>
                <a:lnTo>
                  <a:pt x="651" y="444"/>
                </a:lnTo>
                <a:lnTo>
                  <a:pt x="679" y="460"/>
                </a:lnTo>
                <a:lnTo>
                  <a:pt x="705" y="478"/>
                </a:lnTo>
                <a:lnTo>
                  <a:pt x="729" y="498"/>
                </a:lnTo>
                <a:lnTo>
                  <a:pt x="747" y="520"/>
                </a:lnTo>
                <a:lnTo>
                  <a:pt x="747" y="520"/>
                </a:lnTo>
                <a:lnTo>
                  <a:pt x="757" y="534"/>
                </a:lnTo>
                <a:lnTo>
                  <a:pt x="763" y="548"/>
                </a:lnTo>
                <a:lnTo>
                  <a:pt x="771" y="566"/>
                </a:lnTo>
                <a:lnTo>
                  <a:pt x="775" y="584"/>
                </a:lnTo>
                <a:lnTo>
                  <a:pt x="779" y="604"/>
                </a:lnTo>
                <a:lnTo>
                  <a:pt x="783" y="626"/>
                </a:lnTo>
                <a:lnTo>
                  <a:pt x="785" y="648"/>
                </a:lnTo>
                <a:lnTo>
                  <a:pt x="785" y="674"/>
                </a:lnTo>
                <a:lnTo>
                  <a:pt x="785" y="674"/>
                </a:lnTo>
                <a:lnTo>
                  <a:pt x="783" y="698"/>
                </a:lnTo>
                <a:lnTo>
                  <a:pt x="779" y="722"/>
                </a:lnTo>
                <a:lnTo>
                  <a:pt x="773" y="744"/>
                </a:lnTo>
                <a:lnTo>
                  <a:pt x="763" y="764"/>
                </a:lnTo>
                <a:lnTo>
                  <a:pt x="753" y="784"/>
                </a:lnTo>
                <a:lnTo>
                  <a:pt x="739" y="802"/>
                </a:lnTo>
                <a:lnTo>
                  <a:pt x="721" y="820"/>
                </a:lnTo>
                <a:lnTo>
                  <a:pt x="701" y="836"/>
                </a:lnTo>
                <a:lnTo>
                  <a:pt x="701" y="836"/>
                </a:lnTo>
                <a:close/>
                <a:moveTo>
                  <a:pt x="547" y="184"/>
                </a:moveTo>
                <a:lnTo>
                  <a:pt x="547" y="184"/>
                </a:lnTo>
                <a:lnTo>
                  <a:pt x="529" y="172"/>
                </a:lnTo>
                <a:lnTo>
                  <a:pt x="507" y="166"/>
                </a:lnTo>
                <a:lnTo>
                  <a:pt x="483" y="160"/>
                </a:lnTo>
                <a:lnTo>
                  <a:pt x="457" y="160"/>
                </a:lnTo>
                <a:lnTo>
                  <a:pt x="186" y="160"/>
                </a:lnTo>
                <a:lnTo>
                  <a:pt x="186" y="364"/>
                </a:lnTo>
                <a:lnTo>
                  <a:pt x="457" y="364"/>
                </a:lnTo>
                <a:lnTo>
                  <a:pt x="457" y="364"/>
                </a:lnTo>
                <a:lnTo>
                  <a:pt x="483" y="362"/>
                </a:lnTo>
                <a:lnTo>
                  <a:pt x="507" y="358"/>
                </a:lnTo>
                <a:lnTo>
                  <a:pt x="527" y="350"/>
                </a:lnTo>
                <a:lnTo>
                  <a:pt x="547" y="340"/>
                </a:lnTo>
                <a:lnTo>
                  <a:pt x="547" y="340"/>
                </a:lnTo>
                <a:lnTo>
                  <a:pt x="555" y="334"/>
                </a:lnTo>
                <a:lnTo>
                  <a:pt x="561" y="328"/>
                </a:lnTo>
                <a:lnTo>
                  <a:pt x="567" y="320"/>
                </a:lnTo>
                <a:lnTo>
                  <a:pt x="571" y="310"/>
                </a:lnTo>
                <a:lnTo>
                  <a:pt x="575" y="300"/>
                </a:lnTo>
                <a:lnTo>
                  <a:pt x="577" y="288"/>
                </a:lnTo>
                <a:lnTo>
                  <a:pt x="579" y="262"/>
                </a:lnTo>
                <a:lnTo>
                  <a:pt x="579" y="262"/>
                </a:lnTo>
                <a:lnTo>
                  <a:pt x="577" y="238"/>
                </a:lnTo>
                <a:lnTo>
                  <a:pt x="571" y="216"/>
                </a:lnTo>
                <a:lnTo>
                  <a:pt x="567" y="206"/>
                </a:lnTo>
                <a:lnTo>
                  <a:pt x="561" y="198"/>
                </a:lnTo>
                <a:lnTo>
                  <a:pt x="555" y="190"/>
                </a:lnTo>
                <a:lnTo>
                  <a:pt x="547" y="184"/>
                </a:lnTo>
                <a:lnTo>
                  <a:pt x="547" y="184"/>
                </a:lnTo>
                <a:close/>
                <a:moveTo>
                  <a:pt x="549" y="546"/>
                </a:moveTo>
                <a:lnTo>
                  <a:pt x="549" y="546"/>
                </a:lnTo>
                <a:lnTo>
                  <a:pt x="535" y="540"/>
                </a:lnTo>
                <a:lnTo>
                  <a:pt x="513" y="536"/>
                </a:lnTo>
                <a:lnTo>
                  <a:pt x="481" y="530"/>
                </a:lnTo>
                <a:lnTo>
                  <a:pt x="441" y="528"/>
                </a:lnTo>
                <a:lnTo>
                  <a:pt x="391" y="524"/>
                </a:lnTo>
                <a:lnTo>
                  <a:pt x="332" y="522"/>
                </a:lnTo>
                <a:lnTo>
                  <a:pt x="186" y="520"/>
                </a:lnTo>
                <a:lnTo>
                  <a:pt x="186" y="730"/>
                </a:lnTo>
                <a:lnTo>
                  <a:pt x="459" y="730"/>
                </a:lnTo>
                <a:lnTo>
                  <a:pt x="459" y="730"/>
                </a:lnTo>
                <a:lnTo>
                  <a:pt x="485" y="730"/>
                </a:lnTo>
                <a:lnTo>
                  <a:pt x="509" y="726"/>
                </a:lnTo>
                <a:lnTo>
                  <a:pt x="529" y="718"/>
                </a:lnTo>
                <a:lnTo>
                  <a:pt x="547" y="708"/>
                </a:lnTo>
                <a:lnTo>
                  <a:pt x="547" y="708"/>
                </a:lnTo>
                <a:lnTo>
                  <a:pt x="555" y="702"/>
                </a:lnTo>
                <a:lnTo>
                  <a:pt x="563" y="696"/>
                </a:lnTo>
                <a:lnTo>
                  <a:pt x="569" y="686"/>
                </a:lnTo>
                <a:lnTo>
                  <a:pt x="573" y="678"/>
                </a:lnTo>
                <a:lnTo>
                  <a:pt x="577" y="666"/>
                </a:lnTo>
                <a:lnTo>
                  <a:pt x="579" y="654"/>
                </a:lnTo>
                <a:lnTo>
                  <a:pt x="583" y="628"/>
                </a:lnTo>
                <a:lnTo>
                  <a:pt x="583" y="628"/>
                </a:lnTo>
                <a:lnTo>
                  <a:pt x="581" y="602"/>
                </a:lnTo>
                <a:lnTo>
                  <a:pt x="577" y="590"/>
                </a:lnTo>
                <a:lnTo>
                  <a:pt x="573" y="580"/>
                </a:lnTo>
                <a:lnTo>
                  <a:pt x="569" y="570"/>
                </a:lnTo>
                <a:lnTo>
                  <a:pt x="563" y="562"/>
                </a:lnTo>
                <a:lnTo>
                  <a:pt x="557" y="554"/>
                </a:lnTo>
                <a:lnTo>
                  <a:pt x="549" y="546"/>
                </a:lnTo>
                <a:lnTo>
                  <a:pt x="549" y="5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089370" y="609350"/>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7" name="Freeform 17"/>
          <p:cNvSpPr>
            <a:spLocks/>
          </p:cNvSpPr>
          <p:nvPr/>
        </p:nvSpPr>
        <p:spPr bwMode="auto">
          <a:xfrm>
            <a:off x="2766394" y="607762"/>
            <a:ext cx="604798" cy="704804"/>
          </a:xfrm>
          <a:custGeom>
            <a:avLst/>
            <a:gdLst>
              <a:gd name="T0" fmla="*/ 524 w 762"/>
              <a:gd name="T1" fmla="*/ 888 h 888"/>
              <a:gd name="T2" fmla="*/ 188 w 762"/>
              <a:gd name="T3" fmla="*/ 446 h 888"/>
              <a:gd name="T4" fmla="*/ 188 w 762"/>
              <a:gd name="T5" fmla="*/ 888 h 888"/>
              <a:gd name="T6" fmla="*/ 0 w 762"/>
              <a:gd name="T7" fmla="*/ 888 h 888"/>
              <a:gd name="T8" fmla="*/ 0 w 762"/>
              <a:gd name="T9" fmla="*/ 0 h 888"/>
              <a:gd name="T10" fmla="*/ 188 w 762"/>
              <a:gd name="T11" fmla="*/ 0 h 888"/>
              <a:gd name="T12" fmla="*/ 188 w 762"/>
              <a:gd name="T13" fmla="*/ 426 h 888"/>
              <a:gd name="T14" fmla="*/ 536 w 762"/>
              <a:gd name="T15" fmla="*/ 0 h 888"/>
              <a:gd name="T16" fmla="*/ 760 w 762"/>
              <a:gd name="T17" fmla="*/ 0 h 888"/>
              <a:gd name="T18" fmla="*/ 404 w 762"/>
              <a:gd name="T19" fmla="*/ 434 h 888"/>
              <a:gd name="T20" fmla="*/ 762 w 762"/>
              <a:gd name="T21" fmla="*/ 888 h 888"/>
              <a:gd name="T22" fmla="*/ 524 w 762"/>
              <a:gd name="T2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888">
                <a:moveTo>
                  <a:pt x="524" y="888"/>
                </a:moveTo>
                <a:lnTo>
                  <a:pt x="188" y="446"/>
                </a:lnTo>
                <a:lnTo>
                  <a:pt x="188" y="888"/>
                </a:lnTo>
                <a:lnTo>
                  <a:pt x="0" y="888"/>
                </a:lnTo>
                <a:lnTo>
                  <a:pt x="0" y="0"/>
                </a:lnTo>
                <a:lnTo>
                  <a:pt x="188" y="0"/>
                </a:lnTo>
                <a:lnTo>
                  <a:pt x="188" y="426"/>
                </a:lnTo>
                <a:lnTo>
                  <a:pt x="536" y="0"/>
                </a:lnTo>
                <a:lnTo>
                  <a:pt x="760" y="0"/>
                </a:lnTo>
                <a:lnTo>
                  <a:pt x="404" y="434"/>
                </a:lnTo>
                <a:lnTo>
                  <a:pt x="762" y="888"/>
                </a:lnTo>
                <a:lnTo>
                  <a:pt x="524" y="8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1401233" y="1416541"/>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1859197" y="1416541"/>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179851" y="1416541"/>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1" name="Freeform 21"/>
          <p:cNvSpPr>
            <a:spLocks noEditPoints="1"/>
          </p:cNvSpPr>
          <p:nvPr/>
        </p:nvSpPr>
        <p:spPr bwMode="auto">
          <a:xfrm>
            <a:off x="2638608" y="1416541"/>
            <a:ext cx="372245" cy="401611"/>
          </a:xfrm>
          <a:custGeom>
            <a:avLst/>
            <a:gdLst>
              <a:gd name="T0" fmla="*/ 469 w 469"/>
              <a:gd name="T1" fmla="*/ 250 h 506"/>
              <a:gd name="T2" fmla="*/ 469 w 469"/>
              <a:gd name="T3" fmla="*/ 272 h 506"/>
              <a:gd name="T4" fmla="*/ 469 w 469"/>
              <a:gd name="T5" fmla="*/ 280 h 506"/>
              <a:gd name="T6" fmla="*/ 469 w 469"/>
              <a:gd name="T7" fmla="*/ 304 h 506"/>
              <a:gd name="T8" fmla="*/ 465 w 469"/>
              <a:gd name="T9" fmla="*/ 322 h 506"/>
              <a:gd name="T10" fmla="*/ 463 w 469"/>
              <a:gd name="T11" fmla="*/ 340 h 506"/>
              <a:gd name="T12" fmla="*/ 459 w 469"/>
              <a:gd name="T13" fmla="*/ 362 h 506"/>
              <a:gd name="T14" fmla="*/ 457 w 469"/>
              <a:gd name="T15" fmla="*/ 370 h 506"/>
              <a:gd name="T16" fmla="*/ 455 w 469"/>
              <a:gd name="T17" fmla="*/ 378 h 506"/>
              <a:gd name="T18" fmla="*/ 449 w 469"/>
              <a:gd name="T19" fmla="*/ 392 h 506"/>
              <a:gd name="T20" fmla="*/ 433 w 469"/>
              <a:gd name="T21" fmla="*/ 420 h 506"/>
              <a:gd name="T22" fmla="*/ 413 w 469"/>
              <a:gd name="T23" fmla="*/ 442 h 506"/>
              <a:gd name="T24" fmla="*/ 391 w 469"/>
              <a:gd name="T25" fmla="*/ 460 h 506"/>
              <a:gd name="T26" fmla="*/ 349 w 469"/>
              <a:gd name="T27" fmla="*/ 486 h 506"/>
              <a:gd name="T28" fmla="*/ 331 w 469"/>
              <a:gd name="T29" fmla="*/ 494 h 506"/>
              <a:gd name="T30" fmla="*/ 287 w 469"/>
              <a:gd name="T31" fmla="*/ 504 h 506"/>
              <a:gd name="T32" fmla="*/ 233 w 469"/>
              <a:gd name="T33" fmla="*/ 506 h 506"/>
              <a:gd name="T34" fmla="*/ 0 w 469"/>
              <a:gd name="T35" fmla="*/ 0 h 506"/>
              <a:gd name="T36" fmla="*/ 229 w 469"/>
              <a:gd name="T37" fmla="*/ 0 h 506"/>
              <a:gd name="T38" fmla="*/ 287 w 469"/>
              <a:gd name="T39" fmla="*/ 4 h 506"/>
              <a:gd name="T40" fmla="*/ 339 w 469"/>
              <a:gd name="T41" fmla="*/ 18 h 506"/>
              <a:gd name="T42" fmla="*/ 381 w 469"/>
              <a:gd name="T43" fmla="*/ 38 h 506"/>
              <a:gd name="T44" fmla="*/ 415 w 469"/>
              <a:gd name="T45" fmla="*/ 70 h 506"/>
              <a:gd name="T46" fmla="*/ 427 w 469"/>
              <a:gd name="T47" fmla="*/ 86 h 506"/>
              <a:gd name="T48" fmla="*/ 447 w 469"/>
              <a:gd name="T49" fmla="*/ 120 h 506"/>
              <a:gd name="T50" fmla="*/ 461 w 469"/>
              <a:gd name="T51" fmla="*/ 156 h 506"/>
              <a:gd name="T52" fmla="*/ 469 w 469"/>
              <a:gd name="T53" fmla="*/ 196 h 506"/>
              <a:gd name="T54" fmla="*/ 469 w 469"/>
              <a:gd name="T55" fmla="*/ 234 h 506"/>
              <a:gd name="T56" fmla="*/ 353 w 469"/>
              <a:gd name="T57" fmla="*/ 246 h 506"/>
              <a:gd name="T58" fmla="*/ 351 w 469"/>
              <a:gd name="T59" fmla="*/ 220 h 506"/>
              <a:gd name="T60" fmla="*/ 349 w 469"/>
              <a:gd name="T61" fmla="*/ 194 h 506"/>
              <a:gd name="T62" fmla="*/ 341 w 469"/>
              <a:gd name="T63" fmla="*/ 160 h 506"/>
              <a:gd name="T64" fmla="*/ 331 w 469"/>
              <a:gd name="T65" fmla="*/ 132 h 506"/>
              <a:gd name="T66" fmla="*/ 323 w 469"/>
              <a:gd name="T67" fmla="*/ 120 h 506"/>
              <a:gd name="T68" fmla="*/ 301 w 469"/>
              <a:gd name="T69" fmla="*/ 100 h 506"/>
              <a:gd name="T70" fmla="*/ 259 w 469"/>
              <a:gd name="T71" fmla="*/ 90 h 506"/>
              <a:gd name="T72" fmla="*/ 105 w 469"/>
              <a:gd name="T73" fmla="*/ 88 h 506"/>
              <a:gd name="T74" fmla="*/ 229 w 469"/>
              <a:gd name="T75" fmla="*/ 418 h 506"/>
              <a:gd name="T76" fmla="*/ 269 w 469"/>
              <a:gd name="T77" fmla="*/ 416 h 506"/>
              <a:gd name="T78" fmla="*/ 281 w 469"/>
              <a:gd name="T79" fmla="*/ 414 h 506"/>
              <a:gd name="T80" fmla="*/ 307 w 469"/>
              <a:gd name="T81" fmla="*/ 402 h 506"/>
              <a:gd name="T82" fmla="*/ 329 w 469"/>
              <a:gd name="T83" fmla="*/ 378 h 506"/>
              <a:gd name="T84" fmla="*/ 341 w 469"/>
              <a:gd name="T85" fmla="*/ 350 h 506"/>
              <a:gd name="T86" fmla="*/ 343 w 469"/>
              <a:gd name="T87" fmla="*/ 346 h 506"/>
              <a:gd name="T88" fmla="*/ 345 w 469"/>
              <a:gd name="T89" fmla="*/ 334 h 506"/>
              <a:gd name="T90" fmla="*/ 349 w 469"/>
              <a:gd name="T91" fmla="*/ 304 h 506"/>
              <a:gd name="T92" fmla="*/ 353 w 469"/>
              <a:gd name="T93" fmla="*/ 274 h 506"/>
              <a:gd name="T94" fmla="*/ 353 w 469"/>
              <a:gd name="T95" fmla="*/ 2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506">
                <a:moveTo>
                  <a:pt x="469" y="234"/>
                </a:moveTo>
                <a:lnTo>
                  <a:pt x="469" y="250"/>
                </a:lnTo>
                <a:lnTo>
                  <a:pt x="469" y="262"/>
                </a:lnTo>
                <a:lnTo>
                  <a:pt x="469" y="272"/>
                </a:lnTo>
                <a:lnTo>
                  <a:pt x="469" y="280"/>
                </a:lnTo>
                <a:lnTo>
                  <a:pt x="469" y="280"/>
                </a:lnTo>
                <a:lnTo>
                  <a:pt x="469" y="304"/>
                </a:lnTo>
                <a:lnTo>
                  <a:pt x="469" y="304"/>
                </a:lnTo>
                <a:lnTo>
                  <a:pt x="465" y="322"/>
                </a:lnTo>
                <a:lnTo>
                  <a:pt x="465" y="322"/>
                </a:lnTo>
                <a:lnTo>
                  <a:pt x="463" y="340"/>
                </a:lnTo>
                <a:lnTo>
                  <a:pt x="463" y="340"/>
                </a:lnTo>
                <a:lnTo>
                  <a:pt x="459" y="362"/>
                </a:lnTo>
                <a:lnTo>
                  <a:pt x="459" y="362"/>
                </a:lnTo>
                <a:lnTo>
                  <a:pt x="457" y="370"/>
                </a:lnTo>
                <a:lnTo>
                  <a:pt x="457" y="370"/>
                </a:lnTo>
                <a:lnTo>
                  <a:pt x="455" y="378"/>
                </a:lnTo>
                <a:lnTo>
                  <a:pt x="455" y="378"/>
                </a:lnTo>
                <a:lnTo>
                  <a:pt x="449" y="392"/>
                </a:lnTo>
                <a:lnTo>
                  <a:pt x="449" y="392"/>
                </a:lnTo>
                <a:lnTo>
                  <a:pt x="441" y="406"/>
                </a:lnTo>
                <a:lnTo>
                  <a:pt x="433" y="420"/>
                </a:lnTo>
                <a:lnTo>
                  <a:pt x="423" y="432"/>
                </a:lnTo>
                <a:lnTo>
                  <a:pt x="413" y="442"/>
                </a:lnTo>
                <a:lnTo>
                  <a:pt x="413" y="442"/>
                </a:lnTo>
                <a:lnTo>
                  <a:pt x="391" y="460"/>
                </a:lnTo>
                <a:lnTo>
                  <a:pt x="369" y="474"/>
                </a:lnTo>
                <a:lnTo>
                  <a:pt x="349" y="486"/>
                </a:lnTo>
                <a:lnTo>
                  <a:pt x="331" y="494"/>
                </a:lnTo>
                <a:lnTo>
                  <a:pt x="331" y="494"/>
                </a:lnTo>
                <a:lnTo>
                  <a:pt x="311" y="500"/>
                </a:lnTo>
                <a:lnTo>
                  <a:pt x="287" y="504"/>
                </a:lnTo>
                <a:lnTo>
                  <a:pt x="261" y="506"/>
                </a:lnTo>
                <a:lnTo>
                  <a:pt x="233" y="506"/>
                </a:lnTo>
                <a:lnTo>
                  <a:pt x="0" y="506"/>
                </a:lnTo>
                <a:lnTo>
                  <a:pt x="0" y="0"/>
                </a:lnTo>
                <a:lnTo>
                  <a:pt x="229" y="0"/>
                </a:lnTo>
                <a:lnTo>
                  <a:pt x="229" y="0"/>
                </a:lnTo>
                <a:lnTo>
                  <a:pt x="259" y="2"/>
                </a:lnTo>
                <a:lnTo>
                  <a:pt x="287" y="4"/>
                </a:lnTo>
                <a:lnTo>
                  <a:pt x="313" y="10"/>
                </a:lnTo>
                <a:lnTo>
                  <a:pt x="339" y="18"/>
                </a:lnTo>
                <a:lnTo>
                  <a:pt x="361" y="28"/>
                </a:lnTo>
                <a:lnTo>
                  <a:pt x="381" y="38"/>
                </a:lnTo>
                <a:lnTo>
                  <a:pt x="399" y="52"/>
                </a:lnTo>
                <a:lnTo>
                  <a:pt x="415" y="70"/>
                </a:lnTo>
                <a:lnTo>
                  <a:pt x="415" y="70"/>
                </a:lnTo>
                <a:lnTo>
                  <a:pt x="427" y="86"/>
                </a:lnTo>
                <a:lnTo>
                  <a:pt x="439" y="102"/>
                </a:lnTo>
                <a:lnTo>
                  <a:pt x="447" y="120"/>
                </a:lnTo>
                <a:lnTo>
                  <a:pt x="455" y="138"/>
                </a:lnTo>
                <a:lnTo>
                  <a:pt x="461" y="156"/>
                </a:lnTo>
                <a:lnTo>
                  <a:pt x="465" y="176"/>
                </a:lnTo>
                <a:lnTo>
                  <a:pt x="469" y="196"/>
                </a:lnTo>
                <a:lnTo>
                  <a:pt x="469" y="216"/>
                </a:lnTo>
                <a:lnTo>
                  <a:pt x="469" y="234"/>
                </a:lnTo>
                <a:close/>
                <a:moveTo>
                  <a:pt x="353" y="246"/>
                </a:moveTo>
                <a:lnTo>
                  <a:pt x="353" y="246"/>
                </a:lnTo>
                <a:lnTo>
                  <a:pt x="351" y="220"/>
                </a:lnTo>
                <a:lnTo>
                  <a:pt x="351" y="220"/>
                </a:lnTo>
                <a:lnTo>
                  <a:pt x="349" y="194"/>
                </a:lnTo>
                <a:lnTo>
                  <a:pt x="349" y="194"/>
                </a:lnTo>
                <a:lnTo>
                  <a:pt x="345" y="176"/>
                </a:lnTo>
                <a:lnTo>
                  <a:pt x="341" y="160"/>
                </a:lnTo>
                <a:lnTo>
                  <a:pt x="337" y="146"/>
                </a:lnTo>
                <a:lnTo>
                  <a:pt x="331" y="132"/>
                </a:lnTo>
                <a:lnTo>
                  <a:pt x="331" y="132"/>
                </a:lnTo>
                <a:lnTo>
                  <a:pt x="323" y="120"/>
                </a:lnTo>
                <a:lnTo>
                  <a:pt x="311" y="108"/>
                </a:lnTo>
                <a:lnTo>
                  <a:pt x="301" y="100"/>
                </a:lnTo>
                <a:lnTo>
                  <a:pt x="287" y="96"/>
                </a:lnTo>
                <a:lnTo>
                  <a:pt x="259" y="90"/>
                </a:lnTo>
                <a:lnTo>
                  <a:pt x="229" y="88"/>
                </a:lnTo>
                <a:lnTo>
                  <a:pt x="105" y="88"/>
                </a:lnTo>
                <a:lnTo>
                  <a:pt x="105" y="418"/>
                </a:lnTo>
                <a:lnTo>
                  <a:pt x="229" y="418"/>
                </a:lnTo>
                <a:lnTo>
                  <a:pt x="257" y="418"/>
                </a:lnTo>
                <a:lnTo>
                  <a:pt x="269" y="416"/>
                </a:lnTo>
                <a:lnTo>
                  <a:pt x="281" y="414"/>
                </a:lnTo>
                <a:lnTo>
                  <a:pt x="281" y="414"/>
                </a:lnTo>
                <a:lnTo>
                  <a:pt x="295" y="410"/>
                </a:lnTo>
                <a:lnTo>
                  <a:pt x="307" y="402"/>
                </a:lnTo>
                <a:lnTo>
                  <a:pt x="319" y="392"/>
                </a:lnTo>
                <a:lnTo>
                  <a:pt x="329" y="378"/>
                </a:lnTo>
                <a:lnTo>
                  <a:pt x="341" y="350"/>
                </a:lnTo>
                <a:lnTo>
                  <a:pt x="341" y="350"/>
                </a:lnTo>
                <a:lnTo>
                  <a:pt x="343" y="346"/>
                </a:lnTo>
                <a:lnTo>
                  <a:pt x="343" y="346"/>
                </a:lnTo>
                <a:lnTo>
                  <a:pt x="345" y="334"/>
                </a:lnTo>
                <a:lnTo>
                  <a:pt x="345" y="334"/>
                </a:lnTo>
                <a:lnTo>
                  <a:pt x="349" y="304"/>
                </a:lnTo>
                <a:lnTo>
                  <a:pt x="349" y="304"/>
                </a:lnTo>
                <a:lnTo>
                  <a:pt x="353" y="276"/>
                </a:lnTo>
                <a:lnTo>
                  <a:pt x="353" y="274"/>
                </a:lnTo>
                <a:lnTo>
                  <a:pt x="353" y="254"/>
                </a:lnTo>
                <a:lnTo>
                  <a:pt x="353"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042601" y="1416541"/>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3447387" y="1416541"/>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3979959" y="1288756"/>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graphicFrame>
        <p:nvGraphicFramePr>
          <p:cNvPr id="40" name="Tablo 39"/>
          <p:cNvGraphicFramePr>
            <a:graphicFrameLocks noGrp="1"/>
          </p:cNvGraphicFramePr>
          <p:nvPr>
            <p:extLst>
              <p:ext uri="{D42A27DB-BD31-4B8C-83A1-F6EECF244321}">
                <p14:modId xmlns:p14="http://schemas.microsoft.com/office/powerpoint/2010/main" val="1055647854"/>
              </p:ext>
            </p:extLst>
          </p:nvPr>
        </p:nvGraphicFramePr>
        <p:xfrm>
          <a:off x="3042601" y="3321217"/>
          <a:ext cx="8777364" cy="1264918"/>
        </p:xfrm>
        <a:graphic>
          <a:graphicData uri="http://schemas.openxmlformats.org/drawingml/2006/table">
            <a:tbl>
              <a:tblPr/>
              <a:tblGrid>
                <a:gridCol w="8777364">
                  <a:extLst>
                    <a:ext uri="{9D8B030D-6E8A-4147-A177-3AD203B41FA5}">
                      <a16:colId xmlns:a16="http://schemas.microsoft.com/office/drawing/2014/main" val="20000"/>
                    </a:ext>
                  </a:extLst>
                </a:gridCol>
              </a:tblGrid>
              <a:tr h="1165744">
                <a:tc>
                  <a:txBody>
                    <a:bodyPr/>
                    <a:lstStyle/>
                    <a:p>
                      <a:pPr marL="0" marR="0" indent="0" algn="ctr" defTabSz="1811609" rtl="0" eaLnBrk="1" fontAlgn="auto" latinLnBrk="0" hangingPunct="1">
                        <a:lnSpc>
                          <a:spcPct val="100000"/>
                        </a:lnSpc>
                        <a:spcBef>
                          <a:spcPts val="0"/>
                        </a:spcBef>
                        <a:spcAft>
                          <a:spcPts val="0"/>
                        </a:spcAft>
                        <a:buClrTx/>
                        <a:buSzTx/>
                        <a:buFontTx/>
                        <a:buNone/>
                        <a:tabLst/>
                        <a:defRPr/>
                      </a:pPr>
                      <a:r>
                        <a:rPr lang="tr-TR" sz="4000" b="0" dirty="0">
                          <a:solidFill>
                            <a:schemeClr val="tx1"/>
                          </a:solidFill>
                        </a:rPr>
                        <a:t>Gürültülü Uygulamaların Yoğunluğa Dayalı </a:t>
                      </a:r>
                      <a:r>
                        <a:rPr lang="tr-TR" sz="4000" b="0" dirty="0" err="1">
                          <a:solidFill>
                            <a:schemeClr val="tx1"/>
                          </a:solidFill>
                        </a:rPr>
                        <a:t>Mekansal</a:t>
                      </a:r>
                      <a:r>
                        <a:rPr lang="tr-TR" sz="4000" b="0" dirty="0">
                          <a:solidFill>
                            <a:schemeClr val="tx1"/>
                          </a:solidFill>
                        </a:rPr>
                        <a:t> Kümelenmesi (DBSCAN)</a:t>
                      </a:r>
                    </a:p>
                  </a:txBody>
                  <a:tcPr marL="45717" marR="45717" marT="22859" marB="22859"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349FB5"/>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73546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1632998" cy="1266722"/>
          </a:xfrm>
        </p:spPr>
        <p:txBody>
          <a:bodyPr>
            <a:noAutofit/>
          </a:bodyPr>
          <a:lstStyle/>
          <a:p>
            <a:r>
              <a:rPr lang="tr-TR" sz="4000" b="1" dirty="0">
                <a:latin typeface="+mn-lt"/>
              </a:rPr>
              <a:t>DBSCAN</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59002" y="1647495"/>
            <a:ext cx="11270278" cy="1938992"/>
          </a:xfrm>
          <a:prstGeom prst="rect">
            <a:avLst/>
          </a:prstGeom>
          <a:noFill/>
        </p:spPr>
        <p:txBody>
          <a:bodyPr wrap="square">
            <a:spAutoFit/>
          </a:bodyPr>
          <a:lstStyle/>
          <a:p>
            <a:pPr marL="285750" indent="-285750">
              <a:buFont typeface="Arial" panose="020B0604020202020204" pitchFamily="34" charset="0"/>
              <a:buChar char="•"/>
            </a:pPr>
            <a:r>
              <a:rPr lang="tr-TR" sz="2000" dirty="0"/>
              <a:t>Gürültülü Uygulamaların Yoğunluğa Dayalı </a:t>
            </a:r>
            <a:r>
              <a:rPr lang="tr-TR" sz="2000" dirty="0" err="1"/>
              <a:t>Mekansal</a:t>
            </a:r>
            <a:r>
              <a:rPr lang="tr-TR" sz="2000" dirty="0"/>
              <a:t> Kümelenmesi (</a:t>
            </a:r>
            <a:r>
              <a:rPr lang="tr-TR" sz="2000" dirty="0" err="1"/>
              <a:t>Density-Based</a:t>
            </a:r>
            <a:r>
              <a:rPr lang="tr-TR" sz="2000" dirty="0"/>
              <a:t> </a:t>
            </a:r>
            <a:r>
              <a:rPr lang="tr-TR" sz="2000" dirty="0" err="1"/>
              <a:t>Spatial</a:t>
            </a:r>
            <a:r>
              <a:rPr lang="tr-TR" sz="2000" dirty="0"/>
              <a:t> Clustering of Applications </a:t>
            </a:r>
            <a:r>
              <a:rPr lang="tr-TR" sz="2000" dirty="0" err="1"/>
              <a:t>with</a:t>
            </a:r>
            <a:r>
              <a:rPr lang="tr-TR" sz="2000" dirty="0"/>
              <a:t> </a:t>
            </a:r>
            <a:r>
              <a:rPr lang="tr-TR" sz="2000" dirty="0" err="1"/>
              <a:t>Noise</a:t>
            </a:r>
            <a:r>
              <a:rPr lang="tr-TR" sz="2000" dirty="0"/>
              <a:t> - DBSCAN), gözetimsiz bir kümeleme algoritmasıdır ve özellikle belirsiz şekilli küme yapılarına sahip veri setlerini işlemek için kullanılır. </a:t>
            </a:r>
          </a:p>
          <a:p>
            <a:pPr marL="285750" indent="-285750">
              <a:buFont typeface="Arial" panose="020B0604020202020204" pitchFamily="34" charset="0"/>
              <a:buChar char="•"/>
            </a:pPr>
            <a:r>
              <a:rPr lang="tr-TR" sz="2000" dirty="0"/>
              <a:t>DBSCAN, veri noktalarının yoğunluğuna ve birbirlerine olan mesafelerine dayanarak kümeleme yapar. </a:t>
            </a:r>
          </a:p>
          <a:p>
            <a:pPr marL="285750" indent="-285750">
              <a:buFont typeface="Arial" panose="020B0604020202020204" pitchFamily="34" charset="0"/>
              <a:buChar char="•"/>
            </a:pPr>
            <a:r>
              <a:rPr lang="tr-TR" sz="2000" dirty="0"/>
              <a:t>Bu nedenle, DBSCAN belirli bir küme sayısı veya şekli gerektirmez ve gürültülü veri setlerinde iyi çalışabilir. </a:t>
            </a:r>
          </a:p>
        </p:txBody>
      </p:sp>
      <p:pic>
        <p:nvPicPr>
          <p:cNvPr id="4098" name="Picture 2" descr="DBSCAN Clustering Algorithm in Machine Learning - KDnuggets">
            <a:extLst>
              <a:ext uri="{FF2B5EF4-FFF2-40B4-BE49-F238E27FC236}">
                <a16:creationId xmlns:a16="http://schemas.microsoft.com/office/drawing/2014/main" id="{69B9AB1F-DD8A-5E6F-9516-43D0C22B7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602" y="3449138"/>
            <a:ext cx="8110818" cy="3028884"/>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5442A328-7673-808E-A9A5-820F74B35CF9}"/>
              </a:ext>
            </a:extLst>
          </p:cNvPr>
          <p:cNvSpPr txBox="1"/>
          <p:nvPr/>
        </p:nvSpPr>
        <p:spPr>
          <a:xfrm>
            <a:off x="4084544" y="6357045"/>
            <a:ext cx="6098240" cy="215444"/>
          </a:xfrm>
          <a:prstGeom prst="rect">
            <a:avLst/>
          </a:prstGeom>
          <a:noFill/>
        </p:spPr>
        <p:txBody>
          <a:bodyPr wrap="square">
            <a:spAutoFit/>
          </a:bodyPr>
          <a:lstStyle/>
          <a:p>
            <a:r>
              <a:rPr lang="tr-TR" sz="800" dirty="0"/>
              <a:t>https://www.kdnuggets.com/2020/04/dbscan-clustering-algorithm-machine-learning.html</a:t>
            </a:r>
          </a:p>
        </p:txBody>
      </p:sp>
    </p:spTree>
    <p:extLst>
      <p:ext uri="{BB962C8B-B14F-4D97-AF65-F5344CB8AC3E}">
        <p14:creationId xmlns:p14="http://schemas.microsoft.com/office/powerpoint/2010/main" val="125395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1632998" cy="1266722"/>
          </a:xfrm>
        </p:spPr>
        <p:txBody>
          <a:bodyPr>
            <a:noAutofit/>
          </a:bodyPr>
          <a:lstStyle/>
          <a:p>
            <a:r>
              <a:rPr lang="tr-TR" sz="4000" b="1" dirty="0">
                <a:latin typeface="+mn-lt"/>
              </a:rPr>
              <a:t>DBSCAN</a:t>
            </a:r>
            <a:endParaRPr lang="en-US" sz="4000" b="1" dirty="0">
              <a:latin typeface="+mn-lt"/>
            </a:endParaRPr>
          </a:p>
        </p:txBody>
      </p:sp>
      <p:pic>
        <p:nvPicPr>
          <p:cNvPr id="1026" name="Picture 2" descr="Image preview">
            <a:extLst>
              <a:ext uri="{FF2B5EF4-FFF2-40B4-BE49-F238E27FC236}">
                <a16:creationId xmlns:a16="http://schemas.microsoft.com/office/drawing/2014/main" id="{59CF4D5B-8360-2DF3-EB5E-E06E313E1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285" y="1772118"/>
            <a:ext cx="5161429" cy="4499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097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1632998" cy="1266722"/>
          </a:xfrm>
        </p:spPr>
        <p:txBody>
          <a:bodyPr>
            <a:noAutofit/>
          </a:bodyPr>
          <a:lstStyle/>
          <a:p>
            <a:r>
              <a:rPr lang="tr-TR" sz="4000" b="1" dirty="0">
                <a:latin typeface="+mn-lt"/>
              </a:rPr>
              <a:t>DBSCAN Örneği</a:t>
            </a:r>
            <a:endParaRPr lang="en-US" sz="4000" b="1" dirty="0">
              <a:latin typeface="+mn-lt"/>
            </a:endParaRPr>
          </a:p>
        </p:txBody>
      </p:sp>
    </p:spTree>
    <p:extLst>
      <p:ext uri="{BB962C8B-B14F-4D97-AF65-F5344CB8AC3E}">
        <p14:creationId xmlns:p14="http://schemas.microsoft.com/office/powerpoint/2010/main" val="282558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798022" y="982388"/>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0" name="Freeform 10"/>
          <p:cNvSpPr>
            <a:spLocks/>
          </p:cNvSpPr>
          <p:nvPr/>
        </p:nvSpPr>
        <p:spPr bwMode="auto">
          <a:xfrm>
            <a:off x="810722" y="564902"/>
            <a:ext cx="93656" cy="447646"/>
          </a:xfrm>
          <a:custGeom>
            <a:avLst/>
            <a:gdLst>
              <a:gd name="T0" fmla="*/ 118 w 118"/>
              <a:gd name="T1" fmla="*/ 0 h 564"/>
              <a:gd name="T2" fmla="*/ 0 w 118"/>
              <a:gd name="T3" fmla="*/ 126 h 564"/>
              <a:gd name="T4" fmla="*/ 0 w 118"/>
              <a:gd name="T5" fmla="*/ 564 h 564"/>
              <a:gd name="T6" fmla="*/ 118 w 118"/>
              <a:gd name="T7" fmla="*/ 452 h 564"/>
              <a:gd name="T8" fmla="*/ 118 w 118"/>
              <a:gd name="T9" fmla="*/ 0 h 564"/>
            </a:gdLst>
            <a:ahLst/>
            <a:cxnLst>
              <a:cxn ang="0">
                <a:pos x="T0" y="T1"/>
              </a:cxn>
              <a:cxn ang="0">
                <a:pos x="T2" y="T3"/>
              </a:cxn>
              <a:cxn ang="0">
                <a:pos x="T4" y="T5"/>
              </a:cxn>
              <a:cxn ang="0">
                <a:pos x="T6" y="T7"/>
              </a:cxn>
              <a:cxn ang="0">
                <a:pos x="T8" y="T9"/>
              </a:cxn>
            </a:cxnLst>
            <a:rect l="0" t="0" r="r" b="b"/>
            <a:pathLst>
              <a:path w="118" h="564">
                <a:moveTo>
                  <a:pt x="118" y="0"/>
                </a:moveTo>
                <a:lnTo>
                  <a:pt x="0" y="126"/>
                </a:lnTo>
                <a:lnTo>
                  <a:pt x="0" y="564"/>
                </a:lnTo>
                <a:lnTo>
                  <a:pt x="118" y="452"/>
                </a:lnTo>
                <a:lnTo>
                  <a:pt x="1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397205" y="305363"/>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530546" y="414100"/>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673412" y="561727"/>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815484" y="1195099"/>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5" name="Freeform 15"/>
          <p:cNvSpPr>
            <a:spLocks noEditPoints="1"/>
          </p:cNvSpPr>
          <p:nvPr/>
        </p:nvSpPr>
        <p:spPr bwMode="auto">
          <a:xfrm>
            <a:off x="1421869" y="607762"/>
            <a:ext cx="623053" cy="704804"/>
          </a:xfrm>
          <a:custGeom>
            <a:avLst/>
            <a:gdLst>
              <a:gd name="T0" fmla="*/ 683 w 785"/>
              <a:gd name="T1" fmla="*/ 848 h 888"/>
              <a:gd name="T2" fmla="*/ 613 w 785"/>
              <a:gd name="T3" fmla="*/ 874 h 888"/>
              <a:gd name="T4" fmla="*/ 521 w 785"/>
              <a:gd name="T5" fmla="*/ 886 h 888"/>
              <a:gd name="T6" fmla="*/ 0 w 785"/>
              <a:gd name="T7" fmla="*/ 0 h 888"/>
              <a:gd name="T8" fmla="*/ 523 w 785"/>
              <a:gd name="T9" fmla="*/ 0 h 888"/>
              <a:gd name="T10" fmla="*/ 553 w 785"/>
              <a:gd name="T11" fmla="*/ 6 h 888"/>
              <a:gd name="T12" fmla="*/ 601 w 785"/>
              <a:gd name="T13" fmla="*/ 14 h 888"/>
              <a:gd name="T14" fmla="*/ 687 w 785"/>
              <a:gd name="T15" fmla="*/ 44 h 888"/>
              <a:gd name="T16" fmla="*/ 715 w 785"/>
              <a:gd name="T17" fmla="*/ 58 h 888"/>
              <a:gd name="T18" fmla="*/ 745 w 785"/>
              <a:gd name="T19" fmla="*/ 92 h 888"/>
              <a:gd name="T20" fmla="*/ 765 w 785"/>
              <a:gd name="T21" fmla="*/ 140 h 888"/>
              <a:gd name="T22" fmla="*/ 781 w 785"/>
              <a:gd name="T23" fmla="*/ 266 h 888"/>
              <a:gd name="T24" fmla="*/ 761 w 785"/>
              <a:gd name="T25" fmla="*/ 336 h 888"/>
              <a:gd name="T26" fmla="*/ 725 w 785"/>
              <a:gd name="T27" fmla="*/ 386 h 888"/>
              <a:gd name="T28" fmla="*/ 651 w 785"/>
              <a:gd name="T29" fmla="*/ 444 h 888"/>
              <a:gd name="T30" fmla="*/ 705 w 785"/>
              <a:gd name="T31" fmla="*/ 478 h 888"/>
              <a:gd name="T32" fmla="*/ 747 w 785"/>
              <a:gd name="T33" fmla="*/ 520 h 888"/>
              <a:gd name="T34" fmla="*/ 771 w 785"/>
              <a:gd name="T35" fmla="*/ 566 h 888"/>
              <a:gd name="T36" fmla="*/ 783 w 785"/>
              <a:gd name="T37" fmla="*/ 626 h 888"/>
              <a:gd name="T38" fmla="*/ 785 w 785"/>
              <a:gd name="T39" fmla="*/ 674 h 888"/>
              <a:gd name="T40" fmla="*/ 773 w 785"/>
              <a:gd name="T41" fmla="*/ 744 h 888"/>
              <a:gd name="T42" fmla="*/ 739 w 785"/>
              <a:gd name="T43" fmla="*/ 802 h 888"/>
              <a:gd name="T44" fmla="*/ 701 w 785"/>
              <a:gd name="T45" fmla="*/ 836 h 888"/>
              <a:gd name="T46" fmla="*/ 529 w 785"/>
              <a:gd name="T47" fmla="*/ 172 h 888"/>
              <a:gd name="T48" fmla="*/ 457 w 785"/>
              <a:gd name="T49" fmla="*/ 160 h 888"/>
              <a:gd name="T50" fmla="*/ 457 w 785"/>
              <a:gd name="T51" fmla="*/ 364 h 888"/>
              <a:gd name="T52" fmla="*/ 507 w 785"/>
              <a:gd name="T53" fmla="*/ 358 h 888"/>
              <a:gd name="T54" fmla="*/ 547 w 785"/>
              <a:gd name="T55" fmla="*/ 340 h 888"/>
              <a:gd name="T56" fmla="*/ 567 w 785"/>
              <a:gd name="T57" fmla="*/ 320 h 888"/>
              <a:gd name="T58" fmla="*/ 577 w 785"/>
              <a:gd name="T59" fmla="*/ 288 h 888"/>
              <a:gd name="T60" fmla="*/ 577 w 785"/>
              <a:gd name="T61" fmla="*/ 238 h 888"/>
              <a:gd name="T62" fmla="*/ 561 w 785"/>
              <a:gd name="T63" fmla="*/ 198 h 888"/>
              <a:gd name="T64" fmla="*/ 547 w 785"/>
              <a:gd name="T65" fmla="*/ 184 h 888"/>
              <a:gd name="T66" fmla="*/ 535 w 785"/>
              <a:gd name="T67" fmla="*/ 540 h 888"/>
              <a:gd name="T68" fmla="*/ 441 w 785"/>
              <a:gd name="T69" fmla="*/ 528 h 888"/>
              <a:gd name="T70" fmla="*/ 186 w 785"/>
              <a:gd name="T71" fmla="*/ 520 h 888"/>
              <a:gd name="T72" fmla="*/ 459 w 785"/>
              <a:gd name="T73" fmla="*/ 730 h 888"/>
              <a:gd name="T74" fmla="*/ 529 w 785"/>
              <a:gd name="T75" fmla="*/ 718 h 888"/>
              <a:gd name="T76" fmla="*/ 555 w 785"/>
              <a:gd name="T77" fmla="*/ 702 h 888"/>
              <a:gd name="T78" fmla="*/ 573 w 785"/>
              <a:gd name="T79" fmla="*/ 678 h 888"/>
              <a:gd name="T80" fmla="*/ 583 w 785"/>
              <a:gd name="T81" fmla="*/ 628 h 888"/>
              <a:gd name="T82" fmla="*/ 577 w 785"/>
              <a:gd name="T83" fmla="*/ 590 h 888"/>
              <a:gd name="T84" fmla="*/ 563 w 785"/>
              <a:gd name="T85" fmla="*/ 562 h 888"/>
              <a:gd name="T86" fmla="*/ 549 w 785"/>
              <a:gd name="T87" fmla="*/ 54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888">
                <a:moveTo>
                  <a:pt x="701" y="836"/>
                </a:moveTo>
                <a:lnTo>
                  <a:pt x="701" y="836"/>
                </a:lnTo>
                <a:lnTo>
                  <a:pt x="683" y="848"/>
                </a:lnTo>
                <a:lnTo>
                  <a:pt x="661" y="858"/>
                </a:lnTo>
                <a:lnTo>
                  <a:pt x="637" y="868"/>
                </a:lnTo>
                <a:lnTo>
                  <a:pt x="613" y="874"/>
                </a:lnTo>
                <a:lnTo>
                  <a:pt x="583" y="880"/>
                </a:lnTo>
                <a:lnTo>
                  <a:pt x="553" y="884"/>
                </a:lnTo>
                <a:lnTo>
                  <a:pt x="521" y="886"/>
                </a:lnTo>
                <a:lnTo>
                  <a:pt x="485" y="888"/>
                </a:lnTo>
                <a:lnTo>
                  <a:pt x="0" y="888"/>
                </a:lnTo>
                <a:lnTo>
                  <a:pt x="0" y="0"/>
                </a:lnTo>
                <a:lnTo>
                  <a:pt x="453" y="0"/>
                </a:lnTo>
                <a:lnTo>
                  <a:pt x="453" y="0"/>
                </a:lnTo>
                <a:lnTo>
                  <a:pt x="523" y="0"/>
                </a:lnTo>
                <a:lnTo>
                  <a:pt x="523" y="0"/>
                </a:lnTo>
                <a:lnTo>
                  <a:pt x="553" y="6"/>
                </a:lnTo>
                <a:lnTo>
                  <a:pt x="553" y="6"/>
                </a:lnTo>
                <a:lnTo>
                  <a:pt x="573" y="10"/>
                </a:lnTo>
                <a:lnTo>
                  <a:pt x="573" y="10"/>
                </a:lnTo>
                <a:lnTo>
                  <a:pt x="601" y="14"/>
                </a:lnTo>
                <a:lnTo>
                  <a:pt x="629" y="22"/>
                </a:lnTo>
                <a:lnTo>
                  <a:pt x="659" y="32"/>
                </a:lnTo>
                <a:lnTo>
                  <a:pt x="687" y="44"/>
                </a:lnTo>
                <a:lnTo>
                  <a:pt x="687" y="44"/>
                </a:lnTo>
                <a:lnTo>
                  <a:pt x="701" y="50"/>
                </a:lnTo>
                <a:lnTo>
                  <a:pt x="715" y="58"/>
                </a:lnTo>
                <a:lnTo>
                  <a:pt x="727" y="68"/>
                </a:lnTo>
                <a:lnTo>
                  <a:pt x="737" y="80"/>
                </a:lnTo>
                <a:lnTo>
                  <a:pt x="745" y="92"/>
                </a:lnTo>
                <a:lnTo>
                  <a:pt x="753" y="106"/>
                </a:lnTo>
                <a:lnTo>
                  <a:pt x="759" y="122"/>
                </a:lnTo>
                <a:lnTo>
                  <a:pt x="765" y="140"/>
                </a:lnTo>
                <a:lnTo>
                  <a:pt x="775" y="194"/>
                </a:lnTo>
                <a:lnTo>
                  <a:pt x="781" y="266"/>
                </a:lnTo>
                <a:lnTo>
                  <a:pt x="781" y="266"/>
                </a:lnTo>
                <a:lnTo>
                  <a:pt x="779" y="288"/>
                </a:lnTo>
                <a:lnTo>
                  <a:pt x="771" y="312"/>
                </a:lnTo>
                <a:lnTo>
                  <a:pt x="761" y="336"/>
                </a:lnTo>
                <a:lnTo>
                  <a:pt x="745" y="362"/>
                </a:lnTo>
                <a:lnTo>
                  <a:pt x="745" y="362"/>
                </a:lnTo>
                <a:lnTo>
                  <a:pt x="725" y="386"/>
                </a:lnTo>
                <a:lnTo>
                  <a:pt x="703" y="406"/>
                </a:lnTo>
                <a:lnTo>
                  <a:pt x="679" y="426"/>
                </a:lnTo>
                <a:lnTo>
                  <a:pt x="651" y="444"/>
                </a:lnTo>
                <a:lnTo>
                  <a:pt x="651" y="444"/>
                </a:lnTo>
                <a:lnTo>
                  <a:pt x="679" y="460"/>
                </a:lnTo>
                <a:lnTo>
                  <a:pt x="705" y="478"/>
                </a:lnTo>
                <a:lnTo>
                  <a:pt x="729" y="498"/>
                </a:lnTo>
                <a:lnTo>
                  <a:pt x="747" y="520"/>
                </a:lnTo>
                <a:lnTo>
                  <a:pt x="747" y="520"/>
                </a:lnTo>
                <a:lnTo>
                  <a:pt x="757" y="534"/>
                </a:lnTo>
                <a:lnTo>
                  <a:pt x="763" y="548"/>
                </a:lnTo>
                <a:lnTo>
                  <a:pt x="771" y="566"/>
                </a:lnTo>
                <a:lnTo>
                  <a:pt x="775" y="584"/>
                </a:lnTo>
                <a:lnTo>
                  <a:pt x="779" y="604"/>
                </a:lnTo>
                <a:lnTo>
                  <a:pt x="783" y="626"/>
                </a:lnTo>
                <a:lnTo>
                  <a:pt x="785" y="648"/>
                </a:lnTo>
                <a:lnTo>
                  <a:pt x="785" y="674"/>
                </a:lnTo>
                <a:lnTo>
                  <a:pt x="785" y="674"/>
                </a:lnTo>
                <a:lnTo>
                  <a:pt x="783" y="698"/>
                </a:lnTo>
                <a:lnTo>
                  <a:pt x="779" y="722"/>
                </a:lnTo>
                <a:lnTo>
                  <a:pt x="773" y="744"/>
                </a:lnTo>
                <a:lnTo>
                  <a:pt x="763" y="764"/>
                </a:lnTo>
                <a:lnTo>
                  <a:pt x="753" y="784"/>
                </a:lnTo>
                <a:lnTo>
                  <a:pt x="739" y="802"/>
                </a:lnTo>
                <a:lnTo>
                  <a:pt x="721" y="820"/>
                </a:lnTo>
                <a:lnTo>
                  <a:pt x="701" y="836"/>
                </a:lnTo>
                <a:lnTo>
                  <a:pt x="701" y="836"/>
                </a:lnTo>
                <a:close/>
                <a:moveTo>
                  <a:pt x="547" y="184"/>
                </a:moveTo>
                <a:lnTo>
                  <a:pt x="547" y="184"/>
                </a:lnTo>
                <a:lnTo>
                  <a:pt x="529" y="172"/>
                </a:lnTo>
                <a:lnTo>
                  <a:pt x="507" y="166"/>
                </a:lnTo>
                <a:lnTo>
                  <a:pt x="483" y="160"/>
                </a:lnTo>
                <a:lnTo>
                  <a:pt x="457" y="160"/>
                </a:lnTo>
                <a:lnTo>
                  <a:pt x="186" y="160"/>
                </a:lnTo>
                <a:lnTo>
                  <a:pt x="186" y="364"/>
                </a:lnTo>
                <a:lnTo>
                  <a:pt x="457" y="364"/>
                </a:lnTo>
                <a:lnTo>
                  <a:pt x="457" y="364"/>
                </a:lnTo>
                <a:lnTo>
                  <a:pt x="483" y="362"/>
                </a:lnTo>
                <a:lnTo>
                  <a:pt x="507" y="358"/>
                </a:lnTo>
                <a:lnTo>
                  <a:pt x="527" y="350"/>
                </a:lnTo>
                <a:lnTo>
                  <a:pt x="547" y="340"/>
                </a:lnTo>
                <a:lnTo>
                  <a:pt x="547" y="340"/>
                </a:lnTo>
                <a:lnTo>
                  <a:pt x="555" y="334"/>
                </a:lnTo>
                <a:lnTo>
                  <a:pt x="561" y="328"/>
                </a:lnTo>
                <a:lnTo>
                  <a:pt x="567" y="320"/>
                </a:lnTo>
                <a:lnTo>
                  <a:pt x="571" y="310"/>
                </a:lnTo>
                <a:lnTo>
                  <a:pt x="575" y="300"/>
                </a:lnTo>
                <a:lnTo>
                  <a:pt x="577" y="288"/>
                </a:lnTo>
                <a:lnTo>
                  <a:pt x="579" y="262"/>
                </a:lnTo>
                <a:lnTo>
                  <a:pt x="579" y="262"/>
                </a:lnTo>
                <a:lnTo>
                  <a:pt x="577" y="238"/>
                </a:lnTo>
                <a:lnTo>
                  <a:pt x="571" y="216"/>
                </a:lnTo>
                <a:lnTo>
                  <a:pt x="567" y="206"/>
                </a:lnTo>
                <a:lnTo>
                  <a:pt x="561" y="198"/>
                </a:lnTo>
                <a:lnTo>
                  <a:pt x="555" y="190"/>
                </a:lnTo>
                <a:lnTo>
                  <a:pt x="547" y="184"/>
                </a:lnTo>
                <a:lnTo>
                  <a:pt x="547" y="184"/>
                </a:lnTo>
                <a:close/>
                <a:moveTo>
                  <a:pt x="549" y="546"/>
                </a:moveTo>
                <a:lnTo>
                  <a:pt x="549" y="546"/>
                </a:lnTo>
                <a:lnTo>
                  <a:pt x="535" y="540"/>
                </a:lnTo>
                <a:lnTo>
                  <a:pt x="513" y="536"/>
                </a:lnTo>
                <a:lnTo>
                  <a:pt x="481" y="530"/>
                </a:lnTo>
                <a:lnTo>
                  <a:pt x="441" y="528"/>
                </a:lnTo>
                <a:lnTo>
                  <a:pt x="391" y="524"/>
                </a:lnTo>
                <a:lnTo>
                  <a:pt x="332" y="522"/>
                </a:lnTo>
                <a:lnTo>
                  <a:pt x="186" y="520"/>
                </a:lnTo>
                <a:lnTo>
                  <a:pt x="186" y="730"/>
                </a:lnTo>
                <a:lnTo>
                  <a:pt x="459" y="730"/>
                </a:lnTo>
                <a:lnTo>
                  <a:pt x="459" y="730"/>
                </a:lnTo>
                <a:lnTo>
                  <a:pt x="485" y="730"/>
                </a:lnTo>
                <a:lnTo>
                  <a:pt x="509" y="726"/>
                </a:lnTo>
                <a:lnTo>
                  <a:pt x="529" y="718"/>
                </a:lnTo>
                <a:lnTo>
                  <a:pt x="547" y="708"/>
                </a:lnTo>
                <a:lnTo>
                  <a:pt x="547" y="708"/>
                </a:lnTo>
                <a:lnTo>
                  <a:pt x="555" y="702"/>
                </a:lnTo>
                <a:lnTo>
                  <a:pt x="563" y="696"/>
                </a:lnTo>
                <a:lnTo>
                  <a:pt x="569" y="686"/>
                </a:lnTo>
                <a:lnTo>
                  <a:pt x="573" y="678"/>
                </a:lnTo>
                <a:lnTo>
                  <a:pt x="577" y="666"/>
                </a:lnTo>
                <a:lnTo>
                  <a:pt x="579" y="654"/>
                </a:lnTo>
                <a:lnTo>
                  <a:pt x="583" y="628"/>
                </a:lnTo>
                <a:lnTo>
                  <a:pt x="583" y="628"/>
                </a:lnTo>
                <a:lnTo>
                  <a:pt x="581" y="602"/>
                </a:lnTo>
                <a:lnTo>
                  <a:pt x="577" y="590"/>
                </a:lnTo>
                <a:lnTo>
                  <a:pt x="573" y="580"/>
                </a:lnTo>
                <a:lnTo>
                  <a:pt x="569" y="570"/>
                </a:lnTo>
                <a:lnTo>
                  <a:pt x="563" y="562"/>
                </a:lnTo>
                <a:lnTo>
                  <a:pt x="557" y="554"/>
                </a:lnTo>
                <a:lnTo>
                  <a:pt x="549" y="546"/>
                </a:lnTo>
                <a:lnTo>
                  <a:pt x="549" y="5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089370" y="609350"/>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7" name="Freeform 17"/>
          <p:cNvSpPr>
            <a:spLocks/>
          </p:cNvSpPr>
          <p:nvPr/>
        </p:nvSpPr>
        <p:spPr bwMode="auto">
          <a:xfrm>
            <a:off x="2766394" y="607762"/>
            <a:ext cx="604798" cy="704804"/>
          </a:xfrm>
          <a:custGeom>
            <a:avLst/>
            <a:gdLst>
              <a:gd name="T0" fmla="*/ 524 w 762"/>
              <a:gd name="T1" fmla="*/ 888 h 888"/>
              <a:gd name="T2" fmla="*/ 188 w 762"/>
              <a:gd name="T3" fmla="*/ 446 h 888"/>
              <a:gd name="T4" fmla="*/ 188 w 762"/>
              <a:gd name="T5" fmla="*/ 888 h 888"/>
              <a:gd name="T6" fmla="*/ 0 w 762"/>
              <a:gd name="T7" fmla="*/ 888 h 888"/>
              <a:gd name="T8" fmla="*/ 0 w 762"/>
              <a:gd name="T9" fmla="*/ 0 h 888"/>
              <a:gd name="T10" fmla="*/ 188 w 762"/>
              <a:gd name="T11" fmla="*/ 0 h 888"/>
              <a:gd name="T12" fmla="*/ 188 w 762"/>
              <a:gd name="T13" fmla="*/ 426 h 888"/>
              <a:gd name="T14" fmla="*/ 536 w 762"/>
              <a:gd name="T15" fmla="*/ 0 h 888"/>
              <a:gd name="T16" fmla="*/ 760 w 762"/>
              <a:gd name="T17" fmla="*/ 0 h 888"/>
              <a:gd name="T18" fmla="*/ 404 w 762"/>
              <a:gd name="T19" fmla="*/ 434 h 888"/>
              <a:gd name="T20" fmla="*/ 762 w 762"/>
              <a:gd name="T21" fmla="*/ 888 h 888"/>
              <a:gd name="T22" fmla="*/ 524 w 762"/>
              <a:gd name="T2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888">
                <a:moveTo>
                  <a:pt x="524" y="888"/>
                </a:moveTo>
                <a:lnTo>
                  <a:pt x="188" y="446"/>
                </a:lnTo>
                <a:lnTo>
                  <a:pt x="188" y="888"/>
                </a:lnTo>
                <a:lnTo>
                  <a:pt x="0" y="888"/>
                </a:lnTo>
                <a:lnTo>
                  <a:pt x="0" y="0"/>
                </a:lnTo>
                <a:lnTo>
                  <a:pt x="188" y="0"/>
                </a:lnTo>
                <a:lnTo>
                  <a:pt x="188" y="426"/>
                </a:lnTo>
                <a:lnTo>
                  <a:pt x="536" y="0"/>
                </a:lnTo>
                <a:lnTo>
                  <a:pt x="760" y="0"/>
                </a:lnTo>
                <a:lnTo>
                  <a:pt x="404" y="434"/>
                </a:lnTo>
                <a:lnTo>
                  <a:pt x="762" y="888"/>
                </a:lnTo>
                <a:lnTo>
                  <a:pt x="524" y="8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1401233" y="1416541"/>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1859197" y="1416541"/>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179851" y="1416541"/>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1" name="Freeform 21"/>
          <p:cNvSpPr>
            <a:spLocks noEditPoints="1"/>
          </p:cNvSpPr>
          <p:nvPr/>
        </p:nvSpPr>
        <p:spPr bwMode="auto">
          <a:xfrm>
            <a:off x="2638608" y="1416541"/>
            <a:ext cx="372245" cy="401611"/>
          </a:xfrm>
          <a:custGeom>
            <a:avLst/>
            <a:gdLst>
              <a:gd name="T0" fmla="*/ 469 w 469"/>
              <a:gd name="T1" fmla="*/ 250 h 506"/>
              <a:gd name="T2" fmla="*/ 469 w 469"/>
              <a:gd name="T3" fmla="*/ 272 h 506"/>
              <a:gd name="T4" fmla="*/ 469 w 469"/>
              <a:gd name="T5" fmla="*/ 280 h 506"/>
              <a:gd name="T6" fmla="*/ 469 w 469"/>
              <a:gd name="T7" fmla="*/ 304 h 506"/>
              <a:gd name="T8" fmla="*/ 465 w 469"/>
              <a:gd name="T9" fmla="*/ 322 h 506"/>
              <a:gd name="T10" fmla="*/ 463 w 469"/>
              <a:gd name="T11" fmla="*/ 340 h 506"/>
              <a:gd name="T12" fmla="*/ 459 w 469"/>
              <a:gd name="T13" fmla="*/ 362 h 506"/>
              <a:gd name="T14" fmla="*/ 457 w 469"/>
              <a:gd name="T15" fmla="*/ 370 h 506"/>
              <a:gd name="T16" fmla="*/ 455 w 469"/>
              <a:gd name="T17" fmla="*/ 378 h 506"/>
              <a:gd name="T18" fmla="*/ 449 w 469"/>
              <a:gd name="T19" fmla="*/ 392 h 506"/>
              <a:gd name="T20" fmla="*/ 433 w 469"/>
              <a:gd name="T21" fmla="*/ 420 h 506"/>
              <a:gd name="T22" fmla="*/ 413 w 469"/>
              <a:gd name="T23" fmla="*/ 442 h 506"/>
              <a:gd name="T24" fmla="*/ 391 w 469"/>
              <a:gd name="T25" fmla="*/ 460 h 506"/>
              <a:gd name="T26" fmla="*/ 349 w 469"/>
              <a:gd name="T27" fmla="*/ 486 h 506"/>
              <a:gd name="T28" fmla="*/ 331 w 469"/>
              <a:gd name="T29" fmla="*/ 494 h 506"/>
              <a:gd name="T30" fmla="*/ 287 w 469"/>
              <a:gd name="T31" fmla="*/ 504 h 506"/>
              <a:gd name="T32" fmla="*/ 233 w 469"/>
              <a:gd name="T33" fmla="*/ 506 h 506"/>
              <a:gd name="T34" fmla="*/ 0 w 469"/>
              <a:gd name="T35" fmla="*/ 0 h 506"/>
              <a:gd name="T36" fmla="*/ 229 w 469"/>
              <a:gd name="T37" fmla="*/ 0 h 506"/>
              <a:gd name="T38" fmla="*/ 287 w 469"/>
              <a:gd name="T39" fmla="*/ 4 h 506"/>
              <a:gd name="T40" fmla="*/ 339 w 469"/>
              <a:gd name="T41" fmla="*/ 18 h 506"/>
              <a:gd name="T42" fmla="*/ 381 w 469"/>
              <a:gd name="T43" fmla="*/ 38 h 506"/>
              <a:gd name="T44" fmla="*/ 415 w 469"/>
              <a:gd name="T45" fmla="*/ 70 h 506"/>
              <a:gd name="T46" fmla="*/ 427 w 469"/>
              <a:gd name="T47" fmla="*/ 86 h 506"/>
              <a:gd name="T48" fmla="*/ 447 w 469"/>
              <a:gd name="T49" fmla="*/ 120 h 506"/>
              <a:gd name="T50" fmla="*/ 461 w 469"/>
              <a:gd name="T51" fmla="*/ 156 h 506"/>
              <a:gd name="T52" fmla="*/ 469 w 469"/>
              <a:gd name="T53" fmla="*/ 196 h 506"/>
              <a:gd name="T54" fmla="*/ 469 w 469"/>
              <a:gd name="T55" fmla="*/ 234 h 506"/>
              <a:gd name="T56" fmla="*/ 353 w 469"/>
              <a:gd name="T57" fmla="*/ 246 h 506"/>
              <a:gd name="T58" fmla="*/ 351 w 469"/>
              <a:gd name="T59" fmla="*/ 220 h 506"/>
              <a:gd name="T60" fmla="*/ 349 w 469"/>
              <a:gd name="T61" fmla="*/ 194 h 506"/>
              <a:gd name="T62" fmla="*/ 341 w 469"/>
              <a:gd name="T63" fmla="*/ 160 h 506"/>
              <a:gd name="T64" fmla="*/ 331 w 469"/>
              <a:gd name="T65" fmla="*/ 132 h 506"/>
              <a:gd name="T66" fmla="*/ 323 w 469"/>
              <a:gd name="T67" fmla="*/ 120 h 506"/>
              <a:gd name="T68" fmla="*/ 301 w 469"/>
              <a:gd name="T69" fmla="*/ 100 h 506"/>
              <a:gd name="T70" fmla="*/ 259 w 469"/>
              <a:gd name="T71" fmla="*/ 90 h 506"/>
              <a:gd name="T72" fmla="*/ 105 w 469"/>
              <a:gd name="T73" fmla="*/ 88 h 506"/>
              <a:gd name="T74" fmla="*/ 229 w 469"/>
              <a:gd name="T75" fmla="*/ 418 h 506"/>
              <a:gd name="T76" fmla="*/ 269 w 469"/>
              <a:gd name="T77" fmla="*/ 416 h 506"/>
              <a:gd name="T78" fmla="*/ 281 w 469"/>
              <a:gd name="T79" fmla="*/ 414 h 506"/>
              <a:gd name="T80" fmla="*/ 307 w 469"/>
              <a:gd name="T81" fmla="*/ 402 h 506"/>
              <a:gd name="T82" fmla="*/ 329 w 469"/>
              <a:gd name="T83" fmla="*/ 378 h 506"/>
              <a:gd name="T84" fmla="*/ 341 w 469"/>
              <a:gd name="T85" fmla="*/ 350 h 506"/>
              <a:gd name="T86" fmla="*/ 343 w 469"/>
              <a:gd name="T87" fmla="*/ 346 h 506"/>
              <a:gd name="T88" fmla="*/ 345 w 469"/>
              <a:gd name="T89" fmla="*/ 334 h 506"/>
              <a:gd name="T90" fmla="*/ 349 w 469"/>
              <a:gd name="T91" fmla="*/ 304 h 506"/>
              <a:gd name="T92" fmla="*/ 353 w 469"/>
              <a:gd name="T93" fmla="*/ 274 h 506"/>
              <a:gd name="T94" fmla="*/ 353 w 469"/>
              <a:gd name="T95" fmla="*/ 2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506">
                <a:moveTo>
                  <a:pt x="469" y="234"/>
                </a:moveTo>
                <a:lnTo>
                  <a:pt x="469" y="250"/>
                </a:lnTo>
                <a:lnTo>
                  <a:pt x="469" y="262"/>
                </a:lnTo>
                <a:lnTo>
                  <a:pt x="469" y="272"/>
                </a:lnTo>
                <a:lnTo>
                  <a:pt x="469" y="280"/>
                </a:lnTo>
                <a:lnTo>
                  <a:pt x="469" y="280"/>
                </a:lnTo>
                <a:lnTo>
                  <a:pt x="469" y="304"/>
                </a:lnTo>
                <a:lnTo>
                  <a:pt x="469" y="304"/>
                </a:lnTo>
                <a:lnTo>
                  <a:pt x="465" y="322"/>
                </a:lnTo>
                <a:lnTo>
                  <a:pt x="465" y="322"/>
                </a:lnTo>
                <a:lnTo>
                  <a:pt x="463" y="340"/>
                </a:lnTo>
                <a:lnTo>
                  <a:pt x="463" y="340"/>
                </a:lnTo>
                <a:lnTo>
                  <a:pt x="459" y="362"/>
                </a:lnTo>
                <a:lnTo>
                  <a:pt x="459" y="362"/>
                </a:lnTo>
                <a:lnTo>
                  <a:pt x="457" y="370"/>
                </a:lnTo>
                <a:lnTo>
                  <a:pt x="457" y="370"/>
                </a:lnTo>
                <a:lnTo>
                  <a:pt x="455" y="378"/>
                </a:lnTo>
                <a:lnTo>
                  <a:pt x="455" y="378"/>
                </a:lnTo>
                <a:lnTo>
                  <a:pt x="449" y="392"/>
                </a:lnTo>
                <a:lnTo>
                  <a:pt x="449" y="392"/>
                </a:lnTo>
                <a:lnTo>
                  <a:pt x="441" y="406"/>
                </a:lnTo>
                <a:lnTo>
                  <a:pt x="433" y="420"/>
                </a:lnTo>
                <a:lnTo>
                  <a:pt x="423" y="432"/>
                </a:lnTo>
                <a:lnTo>
                  <a:pt x="413" y="442"/>
                </a:lnTo>
                <a:lnTo>
                  <a:pt x="413" y="442"/>
                </a:lnTo>
                <a:lnTo>
                  <a:pt x="391" y="460"/>
                </a:lnTo>
                <a:lnTo>
                  <a:pt x="369" y="474"/>
                </a:lnTo>
                <a:lnTo>
                  <a:pt x="349" y="486"/>
                </a:lnTo>
                <a:lnTo>
                  <a:pt x="331" y="494"/>
                </a:lnTo>
                <a:lnTo>
                  <a:pt x="331" y="494"/>
                </a:lnTo>
                <a:lnTo>
                  <a:pt x="311" y="500"/>
                </a:lnTo>
                <a:lnTo>
                  <a:pt x="287" y="504"/>
                </a:lnTo>
                <a:lnTo>
                  <a:pt x="261" y="506"/>
                </a:lnTo>
                <a:lnTo>
                  <a:pt x="233" y="506"/>
                </a:lnTo>
                <a:lnTo>
                  <a:pt x="0" y="506"/>
                </a:lnTo>
                <a:lnTo>
                  <a:pt x="0" y="0"/>
                </a:lnTo>
                <a:lnTo>
                  <a:pt x="229" y="0"/>
                </a:lnTo>
                <a:lnTo>
                  <a:pt x="229" y="0"/>
                </a:lnTo>
                <a:lnTo>
                  <a:pt x="259" y="2"/>
                </a:lnTo>
                <a:lnTo>
                  <a:pt x="287" y="4"/>
                </a:lnTo>
                <a:lnTo>
                  <a:pt x="313" y="10"/>
                </a:lnTo>
                <a:lnTo>
                  <a:pt x="339" y="18"/>
                </a:lnTo>
                <a:lnTo>
                  <a:pt x="361" y="28"/>
                </a:lnTo>
                <a:lnTo>
                  <a:pt x="381" y="38"/>
                </a:lnTo>
                <a:lnTo>
                  <a:pt x="399" y="52"/>
                </a:lnTo>
                <a:lnTo>
                  <a:pt x="415" y="70"/>
                </a:lnTo>
                <a:lnTo>
                  <a:pt x="415" y="70"/>
                </a:lnTo>
                <a:lnTo>
                  <a:pt x="427" y="86"/>
                </a:lnTo>
                <a:lnTo>
                  <a:pt x="439" y="102"/>
                </a:lnTo>
                <a:lnTo>
                  <a:pt x="447" y="120"/>
                </a:lnTo>
                <a:lnTo>
                  <a:pt x="455" y="138"/>
                </a:lnTo>
                <a:lnTo>
                  <a:pt x="461" y="156"/>
                </a:lnTo>
                <a:lnTo>
                  <a:pt x="465" y="176"/>
                </a:lnTo>
                <a:lnTo>
                  <a:pt x="469" y="196"/>
                </a:lnTo>
                <a:lnTo>
                  <a:pt x="469" y="216"/>
                </a:lnTo>
                <a:lnTo>
                  <a:pt x="469" y="234"/>
                </a:lnTo>
                <a:close/>
                <a:moveTo>
                  <a:pt x="353" y="246"/>
                </a:moveTo>
                <a:lnTo>
                  <a:pt x="353" y="246"/>
                </a:lnTo>
                <a:lnTo>
                  <a:pt x="351" y="220"/>
                </a:lnTo>
                <a:lnTo>
                  <a:pt x="351" y="220"/>
                </a:lnTo>
                <a:lnTo>
                  <a:pt x="349" y="194"/>
                </a:lnTo>
                <a:lnTo>
                  <a:pt x="349" y="194"/>
                </a:lnTo>
                <a:lnTo>
                  <a:pt x="345" y="176"/>
                </a:lnTo>
                <a:lnTo>
                  <a:pt x="341" y="160"/>
                </a:lnTo>
                <a:lnTo>
                  <a:pt x="337" y="146"/>
                </a:lnTo>
                <a:lnTo>
                  <a:pt x="331" y="132"/>
                </a:lnTo>
                <a:lnTo>
                  <a:pt x="331" y="132"/>
                </a:lnTo>
                <a:lnTo>
                  <a:pt x="323" y="120"/>
                </a:lnTo>
                <a:lnTo>
                  <a:pt x="311" y="108"/>
                </a:lnTo>
                <a:lnTo>
                  <a:pt x="301" y="100"/>
                </a:lnTo>
                <a:lnTo>
                  <a:pt x="287" y="96"/>
                </a:lnTo>
                <a:lnTo>
                  <a:pt x="259" y="90"/>
                </a:lnTo>
                <a:lnTo>
                  <a:pt x="229" y="88"/>
                </a:lnTo>
                <a:lnTo>
                  <a:pt x="105" y="88"/>
                </a:lnTo>
                <a:lnTo>
                  <a:pt x="105" y="418"/>
                </a:lnTo>
                <a:lnTo>
                  <a:pt x="229" y="418"/>
                </a:lnTo>
                <a:lnTo>
                  <a:pt x="257" y="418"/>
                </a:lnTo>
                <a:lnTo>
                  <a:pt x="269" y="416"/>
                </a:lnTo>
                <a:lnTo>
                  <a:pt x="281" y="414"/>
                </a:lnTo>
                <a:lnTo>
                  <a:pt x="281" y="414"/>
                </a:lnTo>
                <a:lnTo>
                  <a:pt x="295" y="410"/>
                </a:lnTo>
                <a:lnTo>
                  <a:pt x="307" y="402"/>
                </a:lnTo>
                <a:lnTo>
                  <a:pt x="319" y="392"/>
                </a:lnTo>
                <a:lnTo>
                  <a:pt x="329" y="378"/>
                </a:lnTo>
                <a:lnTo>
                  <a:pt x="341" y="350"/>
                </a:lnTo>
                <a:lnTo>
                  <a:pt x="341" y="350"/>
                </a:lnTo>
                <a:lnTo>
                  <a:pt x="343" y="346"/>
                </a:lnTo>
                <a:lnTo>
                  <a:pt x="343" y="346"/>
                </a:lnTo>
                <a:lnTo>
                  <a:pt x="345" y="334"/>
                </a:lnTo>
                <a:lnTo>
                  <a:pt x="345" y="334"/>
                </a:lnTo>
                <a:lnTo>
                  <a:pt x="349" y="304"/>
                </a:lnTo>
                <a:lnTo>
                  <a:pt x="349" y="304"/>
                </a:lnTo>
                <a:lnTo>
                  <a:pt x="353" y="276"/>
                </a:lnTo>
                <a:lnTo>
                  <a:pt x="353" y="274"/>
                </a:lnTo>
                <a:lnTo>
                  <a:pt x="353" y="254"/>
                </a:lnTo>
                <a:lnTo>
                  <a:pt x="353"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042601" y="1416541"/>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3447387" y="1416541"/>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3979959" y="1288756"/>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graphicFrame>
        <p:nvGraphicFramePr>
          <p:cNvPr id="40" name="Tablo 39"/>
          <p:cNvGraphicFramePr>
            <a:graphicFrameLocks noGrp="1"/>
          </p:cNvGraphicFramePr>
          <p:nvPr>
            <p:extLst>
              <p:ext uri="{D42A27DB-BD31-4B8C-83A1-F6EECF244321}">
                <p14:modId xmlns:p14="http://schemas.microsoft.com/office/powerpoint/2010/main" val="86690873"/>
              </p:ext>
            </p:extLst>
          </p:nvPr>
        </p:nvGraphicFramePr>
        <p:xfrm>
          <a:off x="4929353" y="3321217"/>
          <a:ext cx="6126558" cy="1165744"/>
        </p:xfrm>
        <a:graphic>
          <a:graphicData uri="http://schemas.openxmlformats.org/drawingml/2006/table">
            <a:tbl>
              <a:tblPr/>
              <a:tblGrid>
                <a:gridCol w="6126558">
                  <a:extLst>
                    <a:ext uri="{9D8B030D-6E8A-4147-A177-3AD203B41FA5}">
                      <a16:colId xmlns:a16="http://schemas.microsoft.com/office/drawing/2014/main" val="20000"/>
                    </a:ext>
                  </a:extLst>
                </a:gridCol>
              </a:tblGrid>
              <a:tr h="1165744">
                <a:tc>
                  <a:txBody>
                    <a:bodyPr/>
                    <a:lstStyle/>
                    <a:p>
                      <a:pPr marL="0" marR="0" indent="0" algn="ctr" defTabSz="1811609" rtl="0" eaLnBrk="1" fontAlgn="auto" latinLnBrk="0" hangingPunct="1">
                        <a:lnSpc>
                          <a:spcPct val="100000"/>
                        </a:lnSpc>
                        <a:spcBef>
                          <a:spcPts val="0"/>
                        </a:spcBef>
                        <a:spcAft>
                          <a:spcPts val="0"/>
                        </a:spcAft>
                        <a:buClrTx/>
                        <a:buSzTx/>
                        <a:buFontTx/>
                        <a:buNone/>
                        <a:tabLst/>
                        <a:defRPr/>
                      </a:pPr>
                      <a:r>
                        <a:rPr lang="tr-TR" sz="4000" b="0" dirty="0">
                          <a:solidFill>
                            <a:schemeClr val="tx1"/>
                          </a:solidFill>
                        </a:rPr>
                        <a:t>Gözetimsiz Öğrenme</a:t>
                      </a:r>
                    </a:p>
                  </a:txBody>
                  <a:tcPr marL="45717" marR="45717" marT="22859" marB="22859"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349FB5"/>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41537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4466897" y="393233"/>
            <a:ext cx="7062951" cy="1266722"/>
          </a:xfrm>
        </p:spPr>
        <p:txBody>
          <a:bodyPr>
            <a:noAutofit/>
          </a:bodyPr>
          <a:lstStyle/>
          <a:p>
            <a:pPr algn="ctr"/>
            <a:r>
              <a:rPr lang="tr-TR" sz="4000" b="1" dirty="0">
                <a:latin typeface="+mn-lt"/>
              </a:rPr>
              <a:t>Gözetimsiz Öğrenme</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315456" y="1923057"/>
            <a:ext cx="6513824" cy="830997"/>
          </a:xfrm>
          <a:prstGeom prst="rect">
            <a:avLst/>
          </a:prstGeom>
          <a:noFill/>
        </p:spPr>
        <p:txBody>
          <a:bodyPr wrap="square">
            <a:spAutoFit/>
          </a:bodyPr>
          <a:lstStyle/>
          <a:p>
            <a:pPr marL="342900" indent="-342900">
              <a:buFont typeface="Arial" panose="020B0604020202020204" pitchFamily="34" charset="0"/>
              <a:buChar char="•"/>
            </a:pPr>
            <a:r>
              <a:rPr lang="tr-TR" sz="2400" dirty="0"/>
              <a:t>Gözetimsiz Öğrenme Nedir?</a:t>
            </a:r>
          </a:p>
          <a:p>
            <a:pPr marL="342900" indent="-342900">
              <a:buFont typeface="Arial" panose="020B0604020202020204" pitchFamily="34" charset="0"/>
              <a:buChar char="•"/>
            </a:pPr>
            <a:r>
              <a:rPr lang="tr-TR" sz="2400" dirty="0"/>
              <a:t>Gözetimsiz Öğrenme Kullanım Alanları </a:t>
            </a:r>
          </a:p>
        </p:txBody>
      </p:sp>
      <p:pic>
        <p:nvPicPr>
          <p:cNvPr id="6" name="Resim 5">
            <a:extLst>
              <a:ext uri="{FF2B5EF4-FFF2-40B4-BE49-F238E27FC236}">
                <a16:creationId xmlns:a16="http://schemas.microsoft.com/office/drawing/2014/main" id="{C0398EAE-F15B-4670-B0D5-BF7CC5BE1F98}"/>
              </a:ext>
            </a:extLst>
          </p:cNvPr>
          <p:cNvPicPr>
            <a:picLocks noChangeAspect="1"/>
          </p:cNvPicPr>
          <p:nvPr/>
        </p:nvPicPr>
        <p:blipFill>
          <a:blip r:embed="rId3"/>
          <a:stretch>
            <a:fillRect/>
          </a:stretch>
        </p:blipFill>
        <p:spPr>
          <a:xfrm>
            <a:off x="831266" y="1581150"/>
            <a:ext cx="3955887" cy="3913502"/>
          </a:xfrm>
          <a:prstGeom prst="rect">
            <a:avLst/>
          </a:prstGeom>
        </p:spPr>
      </p:pic>
    </p:spTree>
    <p:extLst>
      <p:ext uri="{BB962C8B-B14F-4D97-AF65-F5344CB8AC3E}">
        <p14:creationId xmlns:p14="http://schemas.microsoft.com/office/powerpoint/2010/main" val="113843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Gözetimsiz Öğrenme</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59002" y="1647495"/>
            <a:ext cx="11270278" cy="2554545"/>
          </a:xfrm>
          <a:prstGeom prst="rect">
            <a:avLst/>
          </a:prstGeom>
          <a:noFill/>
        </p:spPr>
        <p:txBody>
          <a:bodyPr wrap="square">
            <a:spAutoFit/>
          </a:bodyPr>
          <a:lstStyle/>
          <a:p>
            <a:pPr marL="285750" indent="-285750">
              <a:buFont typeface="Arial" panose="020B0604020202020204" pitchFamily="34" charset="0"/>
              <a:buChar char="•"/>
            </a:pPr>
            <a:r>
              <a:rPr lang="tr-TR" sz="2000" dirty="0"/>
              <a:t>Gözetimsiz öğrenme, etiketlenmemiş veri kümesi üzerinde yapılan bir makine öğrenmesi yaklaşımıdır. </a:t>
            </a:r>
          </a:p>
          <a:p>
            <a:pPr marL="285750" indent="-285750">
              <a:buFont typeface="Arial" panose="020B0604020202020204" pitchFamily="34" charset="0"/>
              <a:buChar char="•"/>
            </a:pPr>
            <a:r>
              <a:rPr lang="tr-TR" sz="2000" dirty="0"/>
              <a:t>Bu yöntemde, veri kümesindeki yapıyı anlamak, gizli desenleri keşfetmek ve veri noktaları arasındaki ilişkileri belirlemek amaçlanır. </a:t>
            </a:r>
          </a:p>
          <a:p>
            <a:pPr marL="285750" indent="-285750">
              <a:buFont typeface="Arial" panose="020B0604020202020204" pitchFamily="34" charset="0"/>
              <a:buChar char="•"/>
            </a:pPr>
            <a:r>
              <a:rPr lang="tr-TR" sz="2000" dirty="0"/>
              <a:t>Gözetimsiz öğrenme genellikle veri keşfi ve veri ön işleme aşamalarında kullanılır.</a:t>
            </a:r>
          </a:p>
          <a:p>
            <a:pPr marL="285750" indent="-285750">
              <a:buFont typeface="Arial" panose="020B0604020202020204" pitchFamily="34" charset="0"/>
              <a:buChar char="•"/>
            </a:pPr>
            <a:r>
              <a:rPr lang="tr-TR" sz="2000" dirty="0"/>
              <a:t>Kümeleme, veri noktalarını içsel özelliklerine dayanarak benzer gruplara ayırmayı içeren bir işlemdir.</a:t>
            </a:r>
          </a:p>
          <a:p>
            <a:pPr marL="742950" lvl="1" indent="-285750">
              <a:buFont typeface="Arial" panose="020B0604020202020204" pitchFamily="34" charset="0"/>
              <a:buChar char="•"/>
            </a:pPr>
            <a:r>
              <a:rPr lang="tr-TR" sz="2000" dirty="0"/>
              <a:t>K-</a:t>
            </a:r>
            <a:r>
              <a:rPr lang="tr-TR" sz="2000" dirty="0" err="1"/>
              <a:t>Means</a:t>
            </a:r>
            <a:r>
              <a:rPr lang="tr-TR" sz="2000" dirty="0"/>
              <a:t> Kümeleme</a:t>
            </a:r>
          </a:p>
          <a:p>
            <a:pPr marL="742950" lvl="1" indent="-285750">
              <a:buFont typeface="Arial" panose="020B0604020202020204" pitchFamily="34" charset="0"/>
              <a:buChar char="•"/>
            </a:pPr>
            <a:r>
              <a:rPr lang="tr-TR" sz="2000" dirty="0"/>
              <a:t>Hiyerarşik Kümeleme</a:t>
            </a:r>
          </a:p>
          <a:p>
            <a:pPr marL="742950" lvl="1" indent="-285750">
              <a:buFont typeface="Arial" panose="020B0604020202020204" pitchFamily="34" charset="0"/>
              <a:buChar char="•"/>
            </a:pPr>
            <a:r>
              <a:rPr lang="tr-TR" sz="2000" dirty="0"/>
              <a:t>DBSCAN (Gürültülü Uygulamalar için Yoğunluk Tabanlı Uzaysal Kümeleme)</a:t>
            </a:r>
          </a:p>
        </p:txBody>
      </p:sp>
    </p:spTree>
    <p:extLst>
      <p:ext uri="{BB962C8B-B14F-4D97-AF65-F5344CB8AC3E}">
        <p14:creationId xmlns:p14="http://schemas.microsoft.com/office/powerpoint/2010/main" val="8419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Gözetimsiz Öğrenme</a:t>
            </a:r>
            <a:endParaRPr lang="en-US" sz="4000" b="1" dirty="0">
              <a:latin typeface="+mn-lt"/>
            </a:endParaRPr>
          </a:p>
        </p:txBody>
      </p:sp>
      <p:sp>
        <p:nvSpPr>
          <p:cNvPr id="10" name="Metin kutusu 9">
            <a:extLst>
              <a:ext uri="{FF2B5EF4-FFF2-40B4-BE49-F238E27FC236}">
                <a16:creationId xmlns:a16="http://schemas.microsoft.com/office/drawing/2014/main" id="{8BA6BAA8-F23F-A1A6-F864-B7BDB682443F}"/>
              </a:ext>
            </a:extLst>
          </p:cNvPr>
          <p:cNvSpPr txBox="1"/>
          <p:nvPr/>
        </p:nvSpPr>
        <p:spPr>
          <a:xfrm>
            <a:off x="4762422" y="6393871"/>
            <a:ext cx="6097904" cy="215444"/>
          </a:xfrm>
          <a:prstGeom prst="rect">
            <a:avLst/>
          </a:prstGeom>
          <a:noFill/>
        </p:spPr>
        <p:txBody>
          <a:bodyPr wrap="square">
            <a:spAutoFit/>
          </a:bodyPr>
          <a:lstStyle/>
          <a:p>
            <a:r>
              <a:rPr lang="tr-TR" sz="800" dirty="0"/>
              <a:t>Referans: https://databasetown.com/unsupervised-learning-types-applications/</a:t>
            </a:r>
          </a:p>
        </p:txBody>
      </p:sp>
      <p:grpSp>
        <p:nvGrpSpPr>
          <p:cNvPr id="5" name="Grup 4">
            <a:extLst>
              <a:ext uri="{FF2B5EF4-FFF2-40B4-BE49-F238E27FC236}">
                <a16:creationId xmlns:a16="http://schemas.microsoft.com/office/drawing/2014/main" id="{CE4B49ED-EB25-6424-7E2F-375877B0AEA6}"/>
              </a:ext>
            </a:extLst>
          </p:cNvPr>
          <p:cNvGrpSpPr/>
          <p:nvPr/>
        </p:nvGrpSpPr>
        <p:grpSpPr>
          <a:xfrm>
            <a:off x="2006818" y="1772118"/>
            <a:ext cx="8462010" cy="4509590"/>
            <a:chOff x="393171" y="1844825"/>
            <a:chExt cx="8462010" cy="4509590"/>
          </a:xfrm>
        </p:grpSpPr>
        <p:pic>
          <p:nvPicPr>
            <p:cNvPr id="6" name="Resim 5">
              <a:extLst>
                <a:ext uri="{FF2B5EF4-FFF2-40B4-BE49-F238E27FC236}">
                  <a16:creationId xmlns:a16="http://schemas.microsoft.com/office/drawing/2014/main" id="{3512E4CF-B0B3-2728-0F01-544F2111744F}"/>
                </a:ext>
              </a:extLst>
            </p:cNvPr>
            <p:cNvPicPr>
              <a:picLocks noChangeAspect="1"/>
            </p:cNvPicPr>
            <p:nvPr/>
          </p:nvPicPr>
          <p:blipFill>
            <a:blip r:embed="rId3"/>
            <a:stretch>
              <a:fillRect/>
            </a:stretch>
          </p:blipFill>
          <p:spPr>
            <a:xfrm>
              <a:off x="393171" y="1844825"/>
              <a:ext cx="8462010" cy="4509590"/>
            </a:xfrm>
            <a:prstGeom prst="rect">
              <a:avLst/>
            </a:prstGeom>
          </p:spPr>
        </p:pic>
        <p:sp>
          <p:nvSpPr>
            <p:cNvPr id="11" name="Metin kutusu 10">
              <a:extLst>
                <a:ext uri="{FF2B5EF4-FFF2-40B4-BE49-F238E27FC236}">
                  <a16:creationId xmlns:a16="http://schemas.microsoft.com/office/drawing/2014/main" id="{556D827B-3668-EDA7-D13A-F9808EDCB6F2}"/>
                </a:ext>
              </a:extLst>
            </p:cNvPr>
            <p:cNvSpPr txBox="1"/>
            <p:nvPr/>
          </p:nvSpPr>
          <p:spPr>
            <a:xfrm>
              <a:off x="840989" y="2037546"/>
              <a:ext cx="1537600" cy="400110"/>
            </a:xfrm>
            <a:prstGeom prst="rect">
              <a:avLst/>
            </a:prstGeom>
            <a:noFill/>
          </p:spPr>
          <p:txBody>
            <a:bodyPr wrap="none" rtlCol="0">
              <a:spAutoFit/>
            </a:bodyPr>
            <a:lstStyle/>
            <a:p>
              <a:r>
                <a:rPr lang="tr-TR" sz="2000" b="1" dirty="0"/>
                <a:t>Etiketsiz Veri</a:t>
              </a:r>
            </a:p>
          </p:txBody>
        </p:sp>
        <p:sp>
          <p:nvSpPr>
            <p:cNvPr id="47" name="Metin kutusu 46">
              <a:extLst>
                <a:ext uri="{FF2B5EF4-FFF2-40B4-BE49-F238E27FC236}">
                  <a16:creationId xmlns:a16="http://schemas.microsoft.com/office/drawing/2014/main" id="{746860FB-8BBD-C9A7-16FF-CC6385B8E5D9}"/>
                </a:ext>
              </a:extLst>
            </p:cNvPr>
            <p:cNvSpPr txBox="1"/>
            <p:nvPr/>
          </p:nvSpPr>
          <p:spPr>
            <a:xfrm>
              <a:off x="2913629" y="3182874"/>
              <a:ext cx="1396729" cy="400110"/>
            </a:xfrm>
            <a:prstGeom prst="rect">
              <a:avLst/>
            </a:prstGeom>
            <a:noFill/>
          </p:spPr>
          <p:txBody>
            <a:bodyPr wrap="none" rtlCol="0">
              <a:spAutoFit/>
            </a:bodyPr>
            <a:lstStyle/>
            <a:p>
              <a:r>
                <a:rPr lang="tr-TR" sz="2000" b="1" dirty="0"/>
                <a:t>Yorumlama</a:t>
              </a:r>
            </a:p>
          </p:txBody>
        </p:sp>
        <p:sp>
          <p:nvSpPr>
            <p:cNvPr id="48" name="Metin kutusu 47">
              <a:extLst>
                <a:ext uri="{FF2B5EF4-FFF2-40B4-BE49-F238E27FC236}">
                  <a16:creationId xmlns:a16="http://schemas.microsoft.com/office/drawing/2014/main" id="{22AFD7BC-96F4-83E5-8967-D297B64D732C}"/>
                </a:ext>
              </a:extLst>
            </p:cNvPr>
            <p:cNvSpPr txBox="1"/>
            <p:nvPr/>
          </p:nvSpPr>
          <p:spPr>
            <a:xfrm>
              <a:off x="4451229" y="4368534"/>
              <a:ext cx="877163" cy="400110"/>
            </a:xfrm>
            <a:prstGeom prst="rect">
              <a:avLst/>
            </a:prstGeom>
            <a:noFill/>
          </p:spPr>
          <p:txBody>
            <a:bodyPr wrap="none" rtlCol="0">
              <a:spAutoFit/>
            </a:bodyPr>
            <a:lstStyle/>
            <a:p>
              <a:r>
                <a:rPr lang="tr-TR" sz="2000" b="1" dirty="0"/>
                <a:t>Model</a:t>
              </a:r>
            </a:p>
          </p:txBody>
        </p:sp>
        <p:sp>
          <p:nvSpPr>
            <p:cNvPr id="49" name="Metin kutusu 48">
              <a:extLst>
                <a:ext uri="{FF2B5EF4-FFF2-40B4-BE49-F238E27FC236}">
                  <a16:creationId xmlns:a16="http://schemas.microsoft.com/office/drawing/2014/main" id="{0BD9A9D4-D4B0-087F-03FB-29261AD8B8FC}"/>
                </a:ext>
              </a:extLst>
            </p:cNvPr>
            <p:cNvSpPr txBox="1"/>
            <p:nvPr/>
          </p:nvSpPr>
          <p:spPr>
            <a:xfrm>
              <a:off x="5812686" y="3228945"/>
              <a:ext cx="770083" cy="400110"/>
            </a:xfrm>
            <a:prstGeom prst="rect">
              <a:avLst/>
            </a:prstGeom>
            <a:noFill/>
          </p:spPr>
          <p:txBody>
            <a:bodyPr wrap="none" rtlCol="0">
              <a:spAutoFit/>
            </a:bodyPr>
            <a:lstStyle/>
            <a:p>
              <a:r>
                <a:rPr lang="tr-TR" sz="2000" b="1" dirty="0"/>
                <a:t>Süreç</a:t>
              </a:r>
            </a:p>
          </p:txBody>
        </p:sp>
      </p:grpSp>
    </p:spTree>
    <p:extLst>
      <p:ext uri="{BB962C8B-B14F-4D97-AF65-F5344CB8AC3E}">
        <p14:creationId xmlns:p14="http://schemas.microsoft.com/office/powerpoint/2010/main" val="211093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Gözetimsiz Öğrenme Kullanım Alanları</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59002" y="1647495"/>
            <a:ext cx="11270278" cy="1631216"/>
          </a:xfrm>
          <a:prstGeom prst="rect">
            <a:avLst/>
          </a:prstGeom>
          <a:noFill/>
        </p:spPr>
        <p:txBody>
          <a:bodyPr wrap="square">
            <a:spAutoFit/>
          </a:bodyPr>
          <a:lstStyle/>
          <a:p>
            <a:pPr marL="342900" indent="-342900">
              <a:buFont typeface="Arial" panose="020B0604020202020204" pitchFamily="34" charset="0"/>
              <a:buChar char="•"/>
            </a:pPr>
            <a:r>
              <a:rPr lang="tr-TR" sz="2000" dirty="0"/>
              <a:t>Kümeleme (Clustering)</a:t>
            </a:r>
          </a:p>
          <a:p>
            <a:pPr marL="342900" indent="-342900">
              <a:buFont typeface="Arial" panose="020B0604020202020204" pitchFamily="34" charset="0"/>
              <a:buChar char="•"/>
            </a:pPr>
            <a:r>
              <a:rPr lang="tr-TR" sz="2000" dirty="0"/>
              <a:t>Boyut Azaltma (</a:t>
            </a:r>
            <a:r>
              <a:rPr lang="tr-TR" sz="2000" dirty="0" err="1"/>
              <a:t>Dimensionality</a:t>
            </a:r>
            <a:r>
              <a:rPr lang="tr-TR" sz="2000" dirty="0"/>
              <a:t> </a:t>
            </a:r>
            <a:r>
              <a:rPr lang="tr-TR" sz="2000" dirty="0" err="1"/>
              <a:t>Reduction</a:t>
            </a:r>
            <a:r>
              <a:rPr lang="tr-TR" sz="2000" dirty="0"/>
              <a:t>)</a:t>
            </a:r>
          </a:p>
          <a:p>
            <a:pPr marL="342900" indent="-342900">
              <a:buFont typeface="Arial" panose="020B0604020202020204" pitchFamily="34" charset="0"/>
              <a:buChar char="•"/>
            </a:pPr>
            <a:r>
              <a:rPr lang="tr-TR" sz="2000" dirty="0"/>
              <a:t>Değişken Keşfi (</a:t>
            </a:r>
            <a:r>
              <a:rPr lang="tr-TR" sz="2000" dirty="0" err="1"/>
              <a:t>Feature</a:t>
            </a:r>
            <a:r>
              <a:rPr lang="tr-TR" sz="2000" dirty="0"/>
              <a:t> </a:t>
            </a:r>
            <a:r>
              <a:rPr lang="tr-TR" sz="2000" dirty="0" err="1"/>
              <a:t>Discovery</a:t>
            </a:r>
            <a:r>
              <a:rPr lang="tr-TR" sz="2000" dirty="0"/>
              <a:t>)</a:t>
            </a:r>
          </a:p>
          <a:p>
            <a:pPr marL="342900" indent="-342900">
              <a:buFont typeface="Arial" panose="020B0604020202020204" pitchFamily="34" charset="0"/>
              <a:buChar char="•"/>
            </a:pPr>
            <a:r>
              <a:rPr lang="tr-TR" sz="2000" dirty="0"/>
              <a:t>Yoğunluk Tahmini (</a:t>
            </a:r>
            <a:r>
              <a:rPr lang="tr-TR" sz="2000" dirty="0" err="1"/>
              <a:t>Density</a:t>
            </a:r>
            <a:r>
              <a:rPr lang="tr-TR" sz="2000" dirty="0"/>
              <a:t> </a:t>
            </a:r>
            <a:r>
              <a:rPr lang="tr-TR" sz="2000" dirty="0" err="1"/>
              <a:t>Estimation</a:t>
            </a:r>
            <a:r>
              <a:rPr lang="tr-TR" sz="2000" dirty="0"/>
              <a:t>)</a:t>
            </a:r>
          </a:p>
          <a:p>
            <a:pPr marL="342900" indent="-342900">
              <a:buFont typeface="Arial" panose="020B0604020202020204" pitchFamily="34" charset="0"/>
              <a:buChar char="•"/>
            </a:pPr>
            <a:r>
              <a:rPr lang="tr-TR" sz="2000" dirty="0"/>
              <a:t>Anomalilerin Tespiti (</a:t>
            </a:r>
            <a:r>
              <a:rPr lang="tr-TR" sz="2000" dirty="0" err="1"/>
              <a:t>Anomaly</a:t>
            </a:r>
            <a:r>
              <a:rPr lang="tr-TR" sz="2000" dirty="0"/>
              <a:t> </a:t>
            </a:r>
            <a:r>
              <a:rPr lang="tr-TR" sz="2000" dirty="0" err="1"/>
              <a:t>Detection</a:t>
            </a:r>
            <a:r>
              <a:rPr lang="tr-TR" sz="2000" dirty="0"/>
              <a:t>)</a:t>
            </a:r>
          </a:p>
        </p:txBody>
      </p:sp>
    </p:spTree>
    <p:extLst>
      <p:ext uri="{BB962C8B-B14F-4D97-AF65-F5344CB8AC3E}">
        <p14:creationId xmlns:p14="http://schemas.microsoft.com/office/powerpoint/2010/main" val="484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3175" y="267700"/>
            <a:ext cx="12188825" cy="2785088"/>
          </a:xfrm>
          <a:custGeom>
            <a:avLst/>
            <a:gdLst>
              <a:gd name="T0" fmla="*/ 0 w 15357"/>
              <a:gd name="T1" fmla="*/ 2901 h 3509"/>
              <a:gd name="T2" fmla="*/ 92 w 15357"/>
              <a:gd name="T3" fmla="*/ 2949 h 3509"/>
              <a:gd name="T4" fmla="*/ 210 w 15357"/>
              <a:gd name="T5" fmla="*/ 3001 h 3509"/>
              <a:gd name="T6" fmla="*/ 372 w 15357"/>
              <a:gd name="T7" fmla="*/ 3065 h 3509"/>
              <a:gd name="T8" fmla="*/ 582 w 15357"/>
              <a:gd name="T9" fmla="*/ 3139 h 3509"/>
              <a:gd name="T10" fmla="*/ 839 w 15357"/>
              <a:gd name="T11" fmla="*/ 3217 h 3509"/>
              <a:gd name="T12" fmla="*/ 1143 w 15357"/>
              <a:gd name="T13" fmla="*/ 3295 h 3509"/>
              <a:gd name="T14" fmla="*/ 1495 w 15357"/>
              <a:gd name="T15" fmla="*/ 3365 h 3509"/>
              <a:gd name="T16" fmla="*/ 1788 w 15357"/>
              <a:gd name="T17" fmla="*/ 3413 h 3509"/>
              <a:gd name="T18" fmla="*/ 2000 w 15357"/>
              <a:gd name="T19" fmla="*/ 3441 h 3509"/>
              <a:gd name="T20" fmla="*/ 2224 w 15357"/>
              <a:gd name="T21" fmla="*/ 3465 h 3509"/>
              <a:gd name="T22" fmla="*/ 2460 w 15357"/>
              <a:gd name="T23" fmla="*/ 3485 h 3509"/>
              <a:gd name="T24" fmla="*/ 2706 w 15357"/>
              <a:gd name="T25" fmla="*/ 3499 h 3509"/>
              <a:gd name="T26" fmla="*/ 2965 w 15357"/>
              <a:gd name="T27" fmla="*/ 3507 h 3509"/>
              <a:gd name="T28" fmla="*/ 3237 w 15357"/>
              <a:gd name="T29" fmla="*/ 3509 h 3509"/>
              <a:gd name="T30" fmla="*/ 3521 w 15357"/>
              <a:gd name="T31" fmla="*/ 3505 h 3509"/>
              <a:gd name="T32" fmla="*/ 3815 w 15357"/>
              <a:gd name="T33" fmla="*/ 3495 h 3509"/>
              <a:gd name="T34" fmla="*/ 4123 w 15357"/>
              <a:gd name="T35" fmla="*/ 3475 h 3509"/>
              <a:gd name="T36" fmla="*/ 4442 w 15357"/>
              <a:gd name="T37" fmla="*/ 3447 h 3509"/>
              <a:gd name="T38" fmla="*/ 4774 w 15357"/>
              <a:gd name="T39" fmla="*/ 3411 h 3509"/>
              <a:gd name="T40" fmla="*/ 5118 w 15357"/>
              <a:gd name="T41" fmla="*/ 3365 h 3509"/>
              <a:gd name="T42" fmla="*/ 5473 w 15357"/>
              <a:gd name="T43" fmla="*/ 3307 h 3509"/>
              <a:gd name="T44" fmla="*/ 5841 w 15357"/>
              <a:gd name="T45" fmla="*/ 3241 h 3509"/>
              <a:gd name="T46" fmla="*/ 6029 w 15357"/>
              <a:gd name="T47" fmla="*/ 3203 h 3509"/>
              <a:gd name="T48" fmla="*/ 6381 w 15357"/>
              <a:gd name="T49" fmla="*/ 3105 h 3509"/>
              <a:gd name="T50" fmla="*/ 6716 w 15357"/>
              <a:gd name="T51" fmla="*/ 3001 h 3509"/>
              <a:gd name="T52" fmla="*/ 7036 w 15357"/>
              <a:gd name="T53" fmla="*/ 2897 h 3509"/>
              <a:gd name="T54" fmla="*/ 7344 w 15357"/>
              <a:gd name="T55" fmla="*/ 2790 h 3509"/>
              <a:gd name="T56" fmla="*/ 7638 w 15357"/>
              <a:gd name="T57" fmla="*/ 2680 h 3509"/>
              <a:gd name="T58" fmla="*/ 7921 w 15357"/>
              <a:gd name="T59" fmla="*/ 2568 h 3509"/>
              <a:gd name="T60" fmla="*/ 8191 w 15357"/>
              <a:gd name="T61" fmla="*/ 2456 h 3509"/>
              <a:gd name="T62" fmla="*/ 8453 w 15357"/>
              <a:gd name="T63" fmla="*/ 2340 h 3509"/>
              <a:gd name="T64" fmla="*/ 8950 w 15357"/>
              <a:gd name="T65" fmla="*/ 2110 h 3509"/>
              <a:gd name="T66" fmla="*/ 9418 w 15357"/>
              <a:gd name="T67" fmla="*/ 1878 h 3509"/>
              <a:gd name="T68" fmla="*/ 9866 w 15357"/>
              <a:gd name="T69" fmla="*/ 1650 h 3509"/>
              <a:gd name="T70" fmla="*/ 10515 w 15357"/>
              <a:gd name="T71" fmla="*/ 1317 h 3509"/>
              <a:gd name="T72" fmla="*/ 10943 w 15357"/>
              <a:gd name="T73" fmla="*/ 1105 h 3509"/>
              <a:gd name="T74" fmla="*/ 11378 w 15357"/>
              <a:gd name="T75" fmla="*/ 905 h 3509"/>
              <a:gd name="T76" fmla="*/ 11600 w 15357"/>
              <a:gd name="T77" fmla="*/ 811 h 3509"/>
              <a:gd name="T78" fmla="*/ 11826 w 15357"/>
              <a:gd name="T79" fmla="*/ 721 h 3509"/>
              <a:gd name="T80" fmla="*/ 12058 w 15357"/>
              <a:gd name="T81" fmla="*/ 635 h 3509"/>
              <a:gd name="T82" fmla="*/ 12296 w 15357"/>
              <a:gd name="T83" fmla="*/ 553 h 3509"/>
              <a:gd name="T84" fmla="*/ 12541 w 15357"/>
              <a:gd name="T85" fmla="*/ 477 h 3509"/>
              <a:gd name="T86" fmla="*/ 12793 w 15357"/>
              <a:gd name="T87" fmla="*/ 405 h 3509"/>
              <a:gd name="T88" fmla="*/ 13057 w 15357"/>
              <a:gd name="T89" fmla="*/ 342 h 3509"/>
              <a:gd name="T90" fmla="*/ 13329 w 15357"/>
              <a:gd name="T91" fmla="*/ 282 h 3509"/>
              <a:gd name="T92" fmla="*/ 13612 w 15357"/>
              <a:gd name="T93" fmla="*/ 230 h 3509"/>
              <a:gd name="T94" fmla="*/ 13908 w 15357"/>
              <a:gd name="T95" fmla="*/ 184 h 3509"/>
              <a:gd name="T96" fmla="*/ 14216 w 15357"/>
              <a:gd name="T97" fmla="*/ 146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57" h="3509">
                <a:moveTo>
                  <a:pt x="0" y="2901"/>
                </a:moveTo>
                <a:lnTo>
                  <a:pt x="0" y="2901"/>
                </a:lnTo>
                <a:lnTo>
                  <a:pt x="24" y="2913"/>
                </a:lnTo>
                <a:lnTo>
                  <a:pt x="92" y="2949"/>
                </a:lnTo>
                <a:lnTo>
                  <a:pt x="146" y="2973"/>
                </a:lnTo>
                <a:lnTo>
                  <a:pt x="210" y="3001"/>
                </a:lnTo>
                <a:lnTo>
                  <a:pt x="284" y="3031"/>
                </a:lnTo>
                <a:lnTo>
                  <a:pt x="372" y="3065"/>
                </a:lnTo>
                <a:lnTo>
                  <a:pt x="472" y="3103"/>
                </a:lnTo>
                <a:lnTo>
                  <a:pt x="582" y="3139"/>
                </a:lnTo>
                <a:lnTo>
                  <a:pt x="705" y="3179"/>
                </a:lnTo>
                <a:lnTo>
                  <a:pt x="839" y="3217"/>
                </a:lnTo>
                <a:lnTo>
                  <a:pt x="985" y="3255"/>
                </a:lnTo>
                <a:lnTo>
                  <a:pt x="1143" y="3295"/>
                </a:lnTo>
                <a:lnTo>
                  <a:pt x="1313" y="3331"/>
                </a:lnTo>
                <a:lnTo>
                  <a:pt x="1495" y="3365"/>
                </a:lnTo>
                <a:lnTo>
                  <a:pt x="1689" y="3399"/>
                </a:lnTo>
                <a:lnTo>
                  <a:pt x="1788" y="3413"/>
                </a:lnTo>
                <a:lnTo>
                  <a:pt x="1894" y="3427"/>
                </a:lnTo>
                <a:lnTo>
                  <a:pt x="2000" y="3441"/>
                </a:lnTo>
                <a:lnTo>
                  <a:pt x="2110" y="3453"/>
                </a:lnTo>
                <a:lnTo>
                  <a:pt x="2224" y="3465"/>
                </a:lnTo>
                <a:lnTo>
                  <a:pt x="2340" y="3475"/>
                </a:lnTo>
                <a:lnTo>
                  <a:pt x="2460" y="3485"/>
                </a:lnTo>
                <a:lnTo>
                  <a:pt x="2582" y="3491"/>
                </a:lnTo>
                <a:lnTo>
                  <a:pt x="2706" y="3499"/>
                </a:lnTo>
                <a:lnTo>
                  <a:pt x="2836" y="3503"/>
                </a:lnTo>
                <a:lnTo>
                  <a:pt x="2965" y="3507"/>
                </a:lnTo>
                <a:lnTo>
                  <a:pt x="3099" y="3509"/>
                </a:lnTo>
                <a:lnTo>
                  <a:pt x="3237" y="3509"/>
                </a:lnTo>
                <a:lnTo>
                  <a:pt x="3377" y="3509"/>
                </a:lnTo>
                <a:lnTo>
                  <a:pt x="3521" y="3505"/>
                </a:lnTo>
                <a:lnTo>
                  <a:pt x="3667" y="3501"/>
                </a:lnTo>
                <a:lnTo>
                  <a:pt x="3815" y="3495"/>
                </a:lnTo>
                <a:lnTo>
                  <a:pt x="3969" y="3485"/>
                </a:lnTo>
                <a:lnTo>
                  <a:pt x="4123" y="3475"/>
                </a:lnTo>
                <a:lnTo>
                  <a:pt x="4280" y="3463"/>
                </a:lnTo>
                <a:lnTo>
                  <a:pt x="4442" y="3447"/>
                </a:lnTo>
                <a:lnTo>
                  <a:pt x="4606" y="3431"/>
                </a:lnTo>
                <a:lnTo>
                  <a:pt x="4774" y="3411"/>
                </a:lnTo>
                <a:lnTo>
                  <a:pt x="4944" y="3389"/>
                </a:lnTo>
                <a:lnTo>
                  <a:pt x="5118" y="3365"/>
                </a:lnTo>
                <a:lnTo>
                  <a:pt x="5294" y="3337"/>
                </a:lnTo>
                <a:lnTo>
                  <a:pt x="5473" y="3307"/>
                </a:lnTo>
                <a:lnTo>
                  <a:pt x="5655" y="3275"/>
                </a:lnTo>
                <a:lnTo>
                  <a:pt x="5841" y="3241"/>
                </a:lnTo>
                <a:lnTo>
                  <a:pt x="6029" y="3203"/>
                </a:lnTo>
                <a:lnTo>
                  <a:pt x="6029" y="3203"/>
                </a:lnTo>
                <a:lnTo>
                  <a:pt x="6207" y="3153"/>
                </a:lnTo>
                <a:lnTo>
                  <a:pt x="6381" y="3105"/>
                </a:lnTo>
                <a:lnTo>
                  <a:pt x="6550" y="3053"/>
                </a:lnTo>
                <a:lnTo>
                  <a:pt x="6716" y="3001"/>
                </a:lnTo>
                <a:lnTo>
                  <a:pt x="6878" y="2949"/>
                </a:lnTo>
                <a:lnTo>
                  <a:pt x="7036" y="2897"/>
                </a:lnTo>
                <a:lnTo>
                  <a:pt x="7192" y="2843"/>
                </a:lnTo>
                <a:lnTo>
                  <a:pt x="7344" y="2790"/>
                </a:lnTo>
                <a:lnTo>
                  <a:pt x="7494" y="2736"/>
                </a:lnTo>
                <a:lnTo>
                  <a:pt x="7638" y="2680"/>
                </a:lnTo>
                <a:lnTo>
                  <a:pt x="7781" y="2624"/>
                </a:lnTo>
                <a:lnTo>
                  <a:pt x="7921" y="2568"/>
                </a:lnTo>
                <a:lnTo>
                  <a:pt x="8057" y="2512"/>
                </a:lnTo>
                <a:lnTo>
                  <a:pt x="8191" y="2456"/>
                </a:lnTo>
                <a:lnTo>
                  <a:pt x="8323" y="2398"/>
                </a:lnTo>
                <a:lnTo>
                  <a:pt x="8453" y="2340"/>
                </a:lnTo>
                <a:lnTo>
                  <a:pt x="8705" y="2226"/>
                </a:lnTo>
                <a:lnTo>
                  <a:pt x="8950" y="2110"/>
                </a:lnTo>
                <a:lnTo>
                  <a:pt x="9186" y="1994"/>
                </a:lnTo>
                <a:lnTo>
                  <a:pt x="9418" y="1878"/>
                </a:lnTo>
                <a:lnTo>
                  <a:pt x="9644" y="1764"/>
                </a:lnTo>
                <a:lnTo>
                  <a:pt x="9866" y="1650"/>
                </a:lnTo>
                <a:lnTo>
                  <a:pt x="10299" y="1425"/>
                </a:lnTo>
                <a:lnTo>
                  <a:pt x="10515" y="1317"/>
                </a:lnTo>
                <a:lnTo>
                  <a:pt x="10729" y="1209"/>
                </a:lnTo>
                <a:lnTo>
                  <a:pt x="10943" y="1105"/>
                </a:lnTo>
                <a:lnTo>
                  <a:pt x="11159" y="1003"/>
                </a:lnTo>
                <a:lnTo>
                  <a:pt x="11378" y="905"/>
                </a:lnTo>
                <a:lnTo>
                  <a:pt x="11488" y="857"/>
                </a:lnTo>
                <a:lnTo>
                  <a:pt x="11600" y="811"/>
                </a:lnTo>
                <a:lnTo>
                  <a:pt x="11712" y="765"/>
                </a:lnTo>
                <a:lnTo>
                  <a:pt x="11826" y="721"/>
                </a:lnTo>
                <a:lnTo>
                  <a:pt x="11942" y="677"/>
                </a:lnTo>
                <a:lnTo>
                  <a:pt x="12058" y="635"/>
                </a:lnTo>
                <a:lnTo>
                  <a:pt x="12176" y="593"/>
                </a:lnTo>
                <a:lnTo>
                  <a:pt x="12296" y="553"/>
                </a:lnTo>
                <a:lnTo>
                  <a:pt x="12417" y="513"/>
                </a:lnTo>
                <a:lnTo>
                  <a:pt x="12541" y="477"/>
                </a:lnTo>
                <a:lnTo>
                  <a:pt x="12665" y="441"/>
                </a:lnTo>
                <a:lnTo>
                  <a:pt x="12793" y="405"/>
                </a:lnTo>
                <a:lnTo>
                  <a:pt x="12923" y="374"/>
                </a:lnTo>
                <a:lnTo>
                  <a:pt x="13057" y="342"/>
                </a:lnTo>
                <a:lnTo>
                  <a:pt x="13191" y="312"/>
                </a:lnTo>
                <a:lnTo>
                  <a:pt x="13329" y="282"/>
                </a:lnTo>
                <a:lnTo>
                  <a:pt x="13469" y="256"/>
                </a:lnTo>
                <a:lnTo>
                  <a:pt x="13612" y="230"/>
                </a:lnTo>
                <a:lnTo>
                  <a:pt x="13758" y="206"/>
                </a:lnTo>
                <a:lnTo>
                  <a:pt x="13908" y="184"/>
                </a:lnTo>
                <a:lnTo>
                  <a:pt x="14060" y="164"/>
                </a:lnTo>
                <a:lnTo>
                  <a:pt x="14216" y="146"/>
                </a:lnTo>
                <a:lnTo>
                  <a:pt x="15357"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9" name="Freeform 9"/>
          <p:cNvSpPr>
            <a:spLocks/>
          </p:cNvSpPr>
          <p:nvPr/>
        </p:nvSpPr>
        <p:spPr bwMode="auto">
          <a:xfrm>
            <a:off x="798022" y="982388"/>
            <a:ext cx="293668" cy="303193"/>
          </a:xfrm>
          <a:custGeom>
            <a:avLst/>
            <a:gdLst>
              <a:gd name="T0" fmla="*/ 370 w 370"/>
              <a:gd name="T1" fmla="*/ 198 h 382"/>
              <a:gd name="T2" fmla="*/ 232 w 370"/>
              <a:gd name="T3" fmla="*/ 146 h 382"/>
              <a:gd name="T4" fmla="*/ 240 w 370"/>
              <a:gd name="T5" fmla="*/ 0 h 382"/>
              <a:gd name="T6" fmla="*/ 148 w 370"/>
              <a:gd name="T7" fmla="*/ 114 h 382"/>
              <a:gd name="T8" fmla="*/ 12 w 370"/>
              <a:gd name="T9" fmla="*/ 62 h 382"/>
              <a:gd name="T10" fmla="*/ 92 w 370"/>
              <a:gd name="T11" fmla="*/ 184 h 382"/>
              <a:gd name="T12" fmla="*/ 0 w 370"/>
              <a:gd name="T13" fmla="*/ 298 h 382"/>
              <a:gd name="T14" fmla="*/ 142 w 370"/>
              <a:gd name="T15" fmla="*/ 260 h 382"/>
              <a:gd name="T16" fmla="*/ 222 w 370"/>
              <a:gd name="T17" fmla="*/ 382 h 382"/>
              <a:gd name="T18" fmla="*/ 228 w 370"/>
              <a:gd name="T19" fmla="*/ 236 h 382"/>
              <a:gd name="T20" fmla="*/ 370 w 370"/>
              <a:gd name="T21" fmla="*/ 19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82">
                <a:moveTo>
                  <a:pt x="370" y="198"/>
                </a:moveTo>
                <a:lnTo>
                  <a:pt x="232" y="146"/>
                </a:lnTo>
                <a:lnTo>
                  <a:pt x="240" y="0"/>
                </a:lnTo>
                <a:lnTo>
                  <a:pt x="148" y="114"/>
                </a:lnTo>
                <a:lnTo>
                  <a:pt x="12" y="62"/>
                </a:lnTo>
                <a:lnTo>
                  <a:pt x="92" y="184"/>
                </a:lnTo>
                <a:lnTo>
                  <a:pt x="0" y="298"/>
                </a:lnTo>
                <a:lnTo>
                  <a:pt x="142" y="260"/>
                </a:lnTo>
                <a:lnTo>
                  <a:pt x="222" y="382"/>
                </a:lnTo>
                <a:lnTo>
                  <a:pt x="228" y="236"/>
                </a:lnTo>
                <a:lnTo>
                  <a:pt x="37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0" name="Freeform 10"/>
          <p:cNvSpPr>
            <a:spLocks/>
          </p:cNvSpPr>
          <p:nvPr/>
        </p:nvSpPr>
        <p:spPr bwMode="auto">
          <a:xfrm>
            <a:off x="810722" y="564902"/>
            <a:ext cx="93656" cy="447646"/>
          </a:xfrm>
          <a:custGeom>
            <a:avLst/>
            <a:gdLst>
              <a:gd name="T0" fmla="*/ 118 w 118"/>
              <a:gd name="T1" fmla="*/ 0 h 564"/>
              <a:gd name="T2" fmla="*/ 0 w 118"/>
              <a:gd name="T3" fmla="*/ 126 h 564"/>
              <a:gd name="T4" fmla="*/ 0 w 118"/>
              <a:gd name="T5" fmla="*/ 564 h 564"/>
              <a:gd name="T6" fmla="*/ 118 w 118"/>
              <a:gd name="T7" fmla="*/ 452 h 564"/>
              <a:gd name="T8" fmla="*/ 118 w 118"/>
              <a:gd name="T9" fmla="*/ 0 h 564"/>
            </a:gdLst>
            <a:ahLst/>
            <a:cxnLst>
              <a:cxn ang="0">
                <a:pos x="T0" y="T1"/>
              </a:cxn>
              <a:cxn ang="0">
                <a:pos x="T2" y="T3"/>
              </a:cxn>
              <a:cxn ang="0">
                <a:pos x="T4" y="T5"/>
              </a:cxn>
              <a:cxn ang="0">
                <a:pos x="T6" y="T7"/>
              </a:cxn>
              <a:cxn ang="0">
                <a:pos x="T8" y="T9"/>
              </a:cxn>
            </a:cxnLst>
            <a:rect l="0" t="0" r="r" b="b"/>
            <a:pathLst>
              <a:path w="118" h="564">
                <a:moveTo>
                  <a:pt x="118" y="0"/>
                </a:moveTo>
                <a:lnTo>
                  <a:pt x="0" y="126"/>
                </a:lnTo>
                <a:lnTo>
                  <a:pt x="0" y="564"/>
                </a:lnTo>
                <a:lnTo>
                  <a:pt x="118" y="452"/>
                </a:lnTo>
                <a:lnTo>
                  <a:pt x="1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1" name="Freeform 11"/>
          <p:cNvSpPr>
            <a:spLocks/>
          </p:cNvSpPr>
          <p:nvPr/>
        </p:nvSpPr>
        <p:spPr bwMode="auto">
          <a:xfrm>
            <a:off x="397205" y="305363"/>
            <a:ext cx="93656" cy="943708"/>
          </a:xfrm>
          <a:custGeom>
            <a:avLst/>
            <a:gdLst>
              <a:gd name="T0" fmla="*/ 0 w 118"/>
              <a:gd name="T1" fmla="*/ 0 h 1189"/>
              <a:gd name="T2" fmla="*/ 118 w 118"/>
              <a:gd name="T3" fmla="*/ 127 h 1189"/>
              <a:gd name="T4" fmla="*/ 118 w 118"/>
              <a:gd name="T5" fmla="*/ 1189 h 1189"/>
              <a:gd name="T6" fmla="*/ 0 w 118"/>
              <a:gd name="T7" fmla="*/ 1077 h 1189"/>
              <a:gd name="T8" fmla="*/ 0 w 118"/>
              <a:gd name="T9" fmla="*/ 0 h 1189"/>
            </a:gdLst>
            <a:ahLst/>
            <a:cxnLst>
              <a:cxn ang="0">
                <a:pos x="T0" y="T1"/>
              </a:cxn>
              <a:cxn ang="0">
                <a:pos x="T2" y="T3"/>
              </a:cxn>
              <a:cxn ang="0">
                <a:pos x="T4" y="T5"/>
              </a:cxn>
              <a:cxn ang="0">
                <a:pos x="T6" y="T7"/>
              </a:cxn>
              <a:cxn ang="0">
                <a:pos x="T8" y="T9"/>
              </a:cxn>
            </a:cxnLst>
            <a:rect l="0" t="0" r="r" b="b"/>
            <a:pathLst>
              <a:path w="118" h="1189">
                <a:moveTo>
                  <a:pt x="0" y="0"/>
                </a:moveTo>
                <a:lnTo>
                  <a:pt x="118" y="127"/>
                </a:lnTo>
                <a:lnTo>
                  <a:pt x="118" y="1189"/>
                </a:lnTo>
                <a:lnTo>
                  <a:pt x="0" y="107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2" name="Freeform 12"/>
          <p:cNvSpPr>
            <a:spLocks/>
          </p:cNvSpPr>
          <p:nvPr/>
        </p:nvSpPr>
        <p:spPr bwMode="auto">
          <a:xfrm>
            <a:off x="530546" y="414100"/>
            <a:ext cx="93656" cy="1291347"/>
          </a:xfrm>
          <a:custGeom>
            <a:avLst/>
            <a:gdLst>
              <a:gd name="T0" fmla="*/ 118 w 118"/>
              <a:gd name="T1" fmla="*/ 122 h 1627"/>
              <a:gd name="T2" fmla="*/ 0 w 118"/>
              <a:gd name="T3" fmla="*/ 0 h 1627"/>
              <a:gd name="T4" fmla="*/ 0 w 118"/>
              <a:gd name="T5" fmla="*/ 68 h 1627"/>
              <a:gd name="T6" fmla="*/ 0 w 118"/>
              <a:gd name="T7" fmla="*/ 68 h 1627"/>
              <a:gd name="T8" fmla="*/ 0 w 118"/>
              <a:gd name="T9" fmla="*/ 720 h 1627"/>
              <a:gd name="T10" fmla="*/ 0 w 118"/>
              <a:gd name="T11" fmla="*/ 720 h 1627"/>
              <a:gd name="T12" fmla="*/ 0 w 118"/>
              <a:gd name="T13" fmla="*/ 788 h 1627"/>
              <a:gd name="T14" fmla="*/ 0 w 118"/>
              <a:gd name="T15" fmla="*/ 1156 h 1627"/>
              <a:gd name="T16" fmla="*/ 0 w 118"/>
              <a:gd name="T17" fmla="*/ 1223 h 1627"/>
              <a:gd name="T18" fmla="*/ 0 w 118"/>
              <a:gd name="T19" fmla="*/ 1223 h 1627"/>
              <a:gd name="T20" fmla="*/ 0 w 118"/>
              <a:gd name="T21" fmla="*/ 1223 h 1627"/>
              <a:gd name="T22" fmla="*/ 0 w 118"/>
              <a:gd name="T23" fmla="*/ 1279 h 1627"/>
              <a:gd name="T24" fmla="*/ 0 w 118"/>
              <a:gd name="T25" fmla="*/ 1279 h 1627"/>
              <a:gd name="T26" fmla="*/ 0 w 118"/>
              <a:gd name="T27" fmla="*/ 1291 h 1627"/>
              <a:gd name="T28" fmla="*/ 2 w 118"/>
              <a:gd name="T29" fmla="*/ 1347 h 1627"/>
              <a:gd name="T30" fmla="*/ 2 w 118"/>
              <a:gd name="T31" fmla="*/ 1347 h 1627"/>
              <a:gd name="T32" fmla="*/ 6 w 118"/>
              <a:gd name="T33" fmla="*/ 1387 h 1627"/>
              <a:gd name="T34" fmla="*/ 12 w 118"/>
              <a:gd name="T35" fmla="*/ 1425 h 1627"/>
              <a:gd name="T36" fmla="*/ 22 w 118"/>
              <a:gd name="T37" fmla="*/ 1463 h 1627"/>
              <a:gd name="T38" fmla="*/ 36 w 118"/>
              <a:gd name="T39" fmla="*/ 1499 h 1627"/>
              <a:gd name="T40" fmla="*/ 52 w 118"/>
              <a:gd name="T41" fmla="*/ 1533 h 1627"/>
              <a:gd name="T42" fmla="*/ 72 w 118"/>
              <a:gd name="T43" fmla="*/ 1567 h 1627"/>
              <a:gd name="T44" fmla="*/ 94 w 118"/>
              <a:gd name="T45" fmla="*/ 1597 h 1627"/>
              <a:gd name="T46" fmla="*/ 118 w 118"/>
              <a:gd name="T47" fmla="*/ 1627 h 1627"/>
              <a:gd name="T48" fmla="*/ 118 w 118"/>
              <a:gd name="T49" fmla="*/ 12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1627">
                <a:moveTo>
                  <a:pt x="118" y="122"/>
                </a:moveTo>
                <a:lnTo>
                  <a:pt x="0" y="0"/>
                </a:lnTo>
                <a:lnTo>
                  <a:pt x="0" y="68"/>
                </a:lnTo>
                <a:lnTo>
                  <a:pt x="0" y="68"/>
                </a:lnTo>
                <a:lnTo>
                  <a:pt x="0" y="720"/>
                </a:lnTo>
                <a:lnTo>
                  <a:pt x="0" y="720"/>
                </a:lnTo>
                <a:lnTo>
                  <a:pt x="0" y="788"/>
                </a:lnTo>
                <a:lnTo>
                  <a:pt x="0" y="1156"/>
                </a:lnTo>
                <a:lnTo>
                  <a:pt x="0" y="1223"/>
                </a:lnTo>
                <a:lnTo>
                  <a:pt x="0" y="1223"/>
                </a:lnTo>
                <a:lnTo>
                  <a:pt x="0" y="1223"/>
                </a:lnTo>
                <a:lnTo>
                  <a:pt x="0" y="1279"/>
                </a:lnTo>
                <a:lnTo>
                  <a:pt x="0" y="1279"/>
                </a:lnTo>
                <a:lnTo>
                  <a:pt x="0" y="1291"/>
                </a:lnTo>
                <a:lnTo>
                  <a:pt x="2" y="1347"/>
                </a:lnTo>
                <a:lnTo>
                  <a:pt x="2" y="1347"/>
                </a:lnTo>
                <a:lnTo>
                  <a:pt x="6" y="1387"/>
                </a:lnTo>
                <a:lnTo>
                  <a:pt x="12" y="1425"/>
                </a:lnTo>
                <a:lnTo>
                  <a:pt x="22" y="1463"/>
                </a:lnTo>
                <a:lnTo>
                  <a:pt x="36" y="1499"/>
                </a:lnTo>
                <a:lnTo>
                  <a:pt x="52" y="1533"/>
                </a:lnTo>
                <a:lnTo>
                  <a:pt x="72" y="1567"/>
                </a:lnTo>
                <a:lnTo>
                  <a:pt x="94" y="1597"/>
                </a:lnTo>
                <a:lnTo>
                  <a:pt x="118" y="1627"/>
                </a:lnTo>
                <a:lnTo>
                  <a:pt x="118"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3" name="Freeform 13"/>
          <p:cNvSpPr>
            <a:spLocks/>
          </p:cNvSpPr>
          <p:nvPr/>
        </p:nvSpPr>
        <p:spPr bwMode="auto">
          <a:xfrm>
            <a:off x="673412" y="561727"/>
            <a:ext cx="92069" cy="1235789"/>
          </a:xfrm>
          <a:custGeom>
            <a:avLst/>
            <a:gdLst>
              <a:gd name="T0" fmla="*/ 114 w 116"/>
              <a:gd name="T1" fmla="*/ 912 h 1557"/>
              <a:gd name="T2" fmla="*/ 116 w 116"/>
              <a:gd name="T3" fmla="*/ 912 h 1557"/>
              <a:gd name="T4" fmla="*/ 116 w 116"/>
              <a:gd name="T5" fmla="*/ 642 h 1557"/>
              <a:gd name="T6" fmla="*/ 116 w 116"/>
              <a:gd name="T7" fmla="*/ 574 h 1557"/>
              <a:gd name="T8" fmla="*/ 116 w 116"/>
              <a:gd name="T9" fmla="*/ 574 h 1557"/>
              <a:gd name="T10" fmla="*/ 116 w 116"/>
              <a:gd name="T11" fmla="*/ 120 h 1557"/>
              <a:gd name="T12" fmla="*/ 0 w 116"/>
              <a:gd name="T13" fmla="*/ 0 h 1557"/>
              <a:gd name="T14" fmla="*/ 0 w 116"/>
              <a:gd name="T15" fmla="*/ 1495 h 1557"/>
              <a:gd name="T16" fmla="*/ 0 w 116"/>
              <a:gd name="T17" fmla="*/ 1495 h 1557"/>
              <a:gd name="T18" fmla="*/ 26 w 116"/>
              <a:gd name="T19" fmla="*/ 1513 h 1557"/>
              <a:gd name="T20" fmla="*/ 54 w 116"/>
              <a:gd name="T21" fmla="*/ 1531 h 1557"/>
              <a:gd name="T22" fmla="*/ 82 w 116"/>
              <a:gd name="T23" fmla="*/ 1545 h 1557"/>
              <a:gd name="T24" fmla="*/ 112 w 116"/>
              <a:gd name="T25" fmla="*/ 1557 h 1557"/>
              <a:gd name="T26" fmla="*/ 112 w 116"/>
              <a:gd name="T27" fmla="*/ 1557 h 1557"/>
              <a:gd name="T28" fmla="*/ 114 w 116"/>
              <a:gd name="T29" fmla="*/ 1557 h 1557"/>
              <a:gd name="T30" fmla="*/ 114 w 116"/>
              <a:gd name="T31" fmla="*/ 912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1557">
                <a:moveTo>
                  <a:pt x="114" y="912"/>
                </a:moveTo>
                <a:lnTo>
                  <a:pt x="116" y="912"/>
                </a:lnTo>
                <a:lnTo>
                  <a:pt x="116" y="642"/>
                </a:lnTo>
                <a:lnTo>
                  <a:pt x="116" y="574"/>
                </a:lnTo>
                <a:lnTo>
                  <a:pt x="116" y="574"/>
                </a:lnTo>
                <a:lnTo>
                  <a:pt x="116" y="120"/>
                </a:lnTo>
                <a:lnTo>
                  <a:pt x="0" y="0"/>
                </a:lnTo>
                <a:lnTo>
                  <a:pt x="0" y="1495"/>
                </a:lnTo>
                <a:lnTo>
                  <a:pt x="0" y="1495"/>
                </a:lnTo>
                <a:lnTo>
                  <a:pt x="26" y="1513"/>
                </a:lnTo>
                <a:lnTo>
                  <a:pt x="54" y="1531"/>
                </a:lnTo>
                <a:lnTo>
                  <a:pt x="82" y="1545"/>
                </a:lnTo>
                <a:lnTo>
                  <a:pt x="112" y="1557"/>
                </a:lnTo>
                <a:lnTo>
                  <a:pt x="112" y="1557"/>
                </a:lnTo>
                <a:lnTo>
                  <a:pt x="114" y="1557"/>
                </a:lnTo>
                <a:lnTo>
                  <a:pt x="114" y="9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4" name="Freeform 14"/>
          <p:cNvSpPr>
            <a:spLocks/>
          </p:cNvSpPr>
          <p:nvPr/>
        </p:nvSpPr>
        <p:spPr bwMode="auto">
          <a:xfrm>
            <a:off x="815484" y="1195099"/>
            <a:ext cx="404786" cy="629403"/>
          </a:xfrm>
          <a:custGeom>
            <a:avLst/>
            <a:gdLst>
              <a:gd name="T0" fmla="*/ 502 w 510"/>
              <a:gd name="T1" fmla="*/ 301 h 793"/>
              <a:gd name="T2" fmla="*/ 488 w 510"/>
              <a:gd name="T3" fmla="*/ 249 h 793"/>
              <a:gd name="T4" fmla="*/ 466 w 510"/>
              <a:gd name="T5" fmla="*/ 202 h 793"/>
              <a:gd name="T6" fmla="*/ 440 w 510"/>
              <a:gd name="T7" fmla="*/ 156 h 793"/>
              <a:gd name="T8" fmla="*/ 410 w 510"/>
              <a:gd name="T9" fmla="*/ 116 h 793"/>
              <a:gd name="T10" fmla="*/ 374 w 510"/>
              <a:gd name="T11" fmla="*/ 80 h 793"/>
              <a:gd name="T12" fmla="*/ 334 w 510"/>
              <a:gd name="T13" fmla="*/ 48 h 793"/>
              <a:gd name="T14" fmla="*/ 290 w 510"/>
              <a:gd name="T15" fmla="*/ 22 h 793"/>
              <a:gd name="T16" fmla="*/ 244 w 510"/>
              <a:gd name="T17" fmla="*/ 0 h 793"/>
              <a:gd name="T18" fmla="*/ 266 w 510"/>
              <a:gd name="T19" fmla="*/ 14 h 793"/>
              <a:gd name="T20" fmla="*/ 284 w 510"/>
              <a:gd name="T21" fmla="*/ 28 h 793"/>
              <a:gd name="T22" fmla="*/ 316 w 510"/>
              <a:gd name="T23" fmla="*/ 62 h 793"/>
              <a:gd name="T24" fmla="*/ 338 w 510"/>
              <a:gd name="T25" fmla="*/ 102 h 793"/>
              <a:gd name="T26" fmla="*/ 354 w 510"/>
              <a:gd name="T27" fmla="*/ 146 h 793"/>
              <a:gd name="T28" fmla="*/ 360 w 510"/>
              <a:gd name="T29" fmla="*/ 192 h 793"/>
              <a:gd name="T30" fmla="*/ 358 w 510"/>
              <a:gd name="T31" fmla="*/ 216 h 793"/>
              <a:gd name="T32" fmla="*/ 350 w 510"/>
              <a:gd name="T33" fmla="*/ 259 h 793"/>
              <a:gd name="T34" fmla="*/ 334 w 510"/>
              <a:gd name="T35" fmla="*/ 299 h 793"/>
              <a:gd name="T36" fmla="*/ 310 w 510"/>
              <a:gd name="T37" fmla="*/ 333 h 793"/>
              <a:gd name="T38" fmla="*/ 280 w 510"/>
              <a:gd name="T39" fmla="*/ 363 h 793"/>
              <a:gd name="T40" fmla="*/ 244 w 510"/>
              <a:gd name="T41" fmla="*/ 387 h 793"/>
              <a:gd name="T42" fmla="*/ 204 w 510"/>
              <a:gd name="T43" fmla="*/ 405 h 793"/>
              <a:gd name="T44" fmla="*/ 162 w 510"/>
              <a:gd name="T45" fmla="*/ 415 h 793"/>
              <a:gd name="T46" fmla="*/ 138 w 510"/>
              <a:gd name="T47" fmla="*/ 415 h 793"/>
              <a:gd name="T48" fmla="*/ 98 w 510"/>
              <a:gd name="T49" fmla="*/ 411 h 793"/>
              <a:gd name="T50" fmla="*/ 60 w 510"/>
              <a:gd name="T51" fmla="*/ 401 h 793"/>
              <a:gd name="T52" fmla="*/ 28 w 510"/>
              <a:gd name="T53" fmla="*/ 383 h 793"/>
              <a:gd name="T54" fmla="*/ 0 w 510"/>
              <a:gd name="T55" fmla="*/ 359 h 793"/>
              <a:gd name="T56" fmla="*/ 0 w 510"/>
              <a:gd name="T57" fmla="*/ 781 h 793"/>
              <a:gd name="T58" fmla="*/ 44 w 510"/>
              <a:gd name="T59" fmla="*/ 791 h 793"/>
              <a:gd name="T60" fmla="*/ 88 w 510"/>
              <a:gd name="T61" fmla="*/ 793 h 793"/>
              <a:gd name="T62" fmla="*/ 134 w 510"/>
              <a:gd name="T63" fmla="*/ 793 h 793"/>
              <a:gd name="T64" fmla="*/ 180 w 510"/>
              <a:gd name="T65" fmla="*/ 785 h 793"/>
              <a:gd name="T66" fmla="*/ 206 w 510"/>
              <a:gd name="T67" fmla="*/ 781 h 793"/>
              <a:gd name="T68" fmla="*/ 252 w 510"/>
              <a:gd name="T69" fmla="*/ 765 h 793"/>
              <a:gd name="T70" fmla="*/ 296 w 510"/>
              <a:gd name="T71" fmla="*/ 743 h 793"/>
              <a:gd name="T72" fmla="*/ 338 w 510"/>
              <a:gd name="T73" fmla="*/ 719 h 793"/>
              <a:gd name="T74" fmla="*/ 374 w 510"/>
              <a:gd name="T75" fmla="*/ 689 h 793"/>
              <a:gd name="T76" fmla="*/ 408 w 510"/>
              <a:gd name="T77" fmla="*/ 655 h 793"/>
              <a:gd name="T78" fmla="*/ 436 w 510"/>
              <a:gd name="T79" fmla="*/ 617 h 793"/>
              <a:gd name="T80" fmla="*/ 460 w 510"/>
              <a:gd name="T81" fmla="*/ 577 h 793"/>
              <a:gd name="T82" fmla="*/ 472 w 510"/>
              <a:gd name="T83" fmla="*/ 555 h 793"/>
              <a:gd name="T84" fmla="*/ 476 w 510"/>
              <a:gd name="T85" fmla="*/ 545 h 793"/>
              <a:gd name="T86" fmla="*/ 486 w 510"/>
              <a:gd name="T87" fmla="*/ 517 h 793"/>
              <a:gd name="T88" fmla="*/ 502 w 510"/>
              <a:gd name="T89" fmla="*/ 459 h 793"/>
              <a:gd name="T90" fmla="*/ 510 w 510"/>
              <a:gd name="T91" fmla="*/ 397 h 793"/>
              <a:gd name="T92" fmla="*/ 506 w 510"/>
              <a:gd name="T93" fmla="*/ 333 h 793"/>
              <a:gd name="T94" fmla="*/ 502 w 510"/>
              <a:gd name="T95" fmla="*/ 301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93">
                <a:moveTo>
                  <a:pt x="502" y="301"/>
                </a:moveTo>
                <a:lnTo>
                  <a:pt x="502" y="301"/>
                </a:lnTo>
                <a:lnTo>
                  <a:pt x="494" y="275"/>
                </a:lnTo>
                <a:lnTo>
                  <a:pt x="488" y="249"/>
                </a:lnTo>
                <a:lnTo>
                  <a:pt x="478" y="225"/>
                </a:lnTo>
                <a:lnTo>
                  <a:pt x="466" y="202"/>
                </a:lnTo>
                <a:lnTo>
                  <a:pt x="454" y="178"/>
                </a:lnTo>
                <a:lnTo>
                  <a:pt x="440" y="156"/>
                </a:lnTo>
                <a:lnTo>
                  <a:pt x="426" y="136"/>
                </a:lnTo>
                <a:lnTo>
                  <a:pt x="410" y="116"/>
                </a:lnTo>
                <a:lnTo>
                  <a:pt x="392" y="98"/>
                </a:lnTo>
                <a:lnTo>
                  <a:pt x="374" y="80"/>
                </a:lnTo>
                <a:lnTo>
                  <a:pt x="354" y="64"/>
                </a:lnTo>
                <a:lnTo>
                  <a:pt x="334" y="48"/>
                </a:lnTo>
                <a:lnTo>
                  <a:pt x="312" y="34"/>
                </a:lnTo>
                <a:lnTo>
                  <a:pt x="290" y="22"/>
                </a:lnTo>
                <a:lnTo>
                  <a:pt x="268" y="10"/>
                </a:lnTo>
                <a:lnTo>
                  <a:pt x="244" y="0"/>
                </a:lnTo>
                <a:lnTo>
                  <a:pt x="244" y="0"/>
                </a:lnTo>
                <a:lnTo>
                  <a:pt x="266" y="14"/>
                </a:lnTo>
                <a:lnTo>
                  <a:pt x="284" y="28"/>
                </a:lnTo>
                <a:lnTo>
                  <a:pt x="284" y="28"/>
                </a:lnTo>
                <a:lnTo>
                  <a:pt x="300" y="44"/>
                </a:lnTo>
                <a:lnTo>
                  <a:pt x="316" y="62"/>
                </a:lnTo>
                <a:lnTo>
                  <a:pt x="328" y="82"/>
                </a:lnTo>
                <a:lnTo>
                  <a:pt x="338" y="102"/>
                </a:lnTo>
                <a:lnTo>
                  <a:pt x="348" y="122"/>
                </a:lnTo>
                <a:lnTo>
                  <a:pt x="354" y="146"/>
                </a:lnTo>
                <a:lnTo>
                  <a:pt x="358" y="168"/>
                </a:lnTo>
                <a:lnTo>
                  <a:pt x="360" y="192"/>
                </a:lnTo>
                <a:lnTo>
                  <a:pt x="360" y="192"/>
                </a:lnTo>
                <a:lnTo>
                  <a:pt x="358" y="216"/>
                </a:lnTo>
                <a:lnTo>
                  <a:pt x="354" y="237"/>
                </a:lnTo>
                <a:lnTo>
                  <a:pt x="350" y="259"/>
                </a:lnTo>
                <a:lnTo>
                  <a:pt x="342" y="279"/>
                </a:lnTo>
                <a:lnTo>
                  <a:pt x="334" y="299"/>
                </a:lnTo>
                <a:lnTo>
                  <a:pt x="322" y="317"/>
                </a:lnTo>
                <a:lnTo>
                  <a:pt x="310" y="333"/>
                </a:lnTo>
                <a:lnTo>
                  <a:pt x="296" y="349"/>
                </a:lnTo>
                <a:lnTo>
                  <a:pt x="280" y="363"/>
                </a:lnTo>
                <a:lnTo>
                  <a:pt x="262" y="377"/>
                </a:lnTo>
                <a:lnTo>
                  <a:pt x="244" y="387"/>
                </a:lnTo>
                <a:lnTo>
                  <a:pt x="224" y="397"/>
                </a:lnTo>
                <a:lnTo>
                  <a:pt x="204" y="405"/>
                </a:lnTo>
                <a:lnTo>
                  <a:pt x="184" y="411"/>
                </a:lnTo>
                <a:lnTo>
                  <a:pt x="162" y="415"/>
                </a:lnTo>
                <a:lnTo>
                  <a:pt x="138" y="415"/>
                </a:lnTo>
                <a:lnTo>
                  <a:pt x="138" y="415"/>
                </a:lnTo>
                <a:lnTo>
                  <a:pt x="118" y="415"/>
                </a:lnTo>
                <a:lnTo>
                  <a:pt x="98" y="411"/>
                </a:lnTo>
                <a:lnTo>
                  <a:pt x="78" y="407"/>
                </a:lnTo>
                <a:lnTo>
                  <a:pt x="60" y="401"/>
                </a:lnTo>
                <a:lnTo>
                  <a:pt x="44" y="393"/>
                </a:lnTo>
                <a:lnTo>
                  <a:pt x="28" y="383"/>
                </a:lnTo>
                <a:lnTo>
                  <a:pt x="14" y="371"/>
                </a:lnTo>
                <a:lnTo>
                  <a:pt x="0" y="359"/>
                </a:lnTo>
                <a:lnTo>
                  <a:pt x="0" y="781"/>
                </a:lnTo>
                <a:lnTo>
                  <a:pt x="0" y="781"/>
                </a:lnTo>
                <a:lnTo>
                  <a:pt x="22" y="787"/>
                </a:lnTo>
                <a:lnTo>
                  <a:pt x="44" y="791"/>
                </a:lnTo>
                <a:lnTo>
                  <a:pt x="66" y="793"/>
                </a:lnTo>
                <a:lnTo>
                  <a:pt x="88" y="793"/>
                </a:lnTo>
                <a:lnTo>
                  <a:pt x="112" y="793"/>
                </a:lnTo>
                <a:lnTo>
                  <a:pt x="134" y="793"/>
                </a:lnTo>
                <a:lnTo>
                  <a:pt x="158" y="789"/>
                </a:lnTo>
                <a:lnTo>
                  <a:pt x="180" y="785"/>
                </a:lnTo>
                <a:lnTo>
                  <a:pt x="180" y="785"/>
                </a:lnTo>
                <a:lnTo>
                  <a:pt x="206" y="781"/>
                </a:lnTo>
                <a:lnTo>
                  <a:pt x="230" y="773"/>
                </a:lnTo>
                <a:lnTo>
                  <a:pt x="252" y="765"/>
                </a:lnTo>
                <a:lnTo>
                  <a:pt x="274" y="755"/>
                </a:lnTo>
                <a:lnTo>
                  <a:pt x="296" y="743"/>
                </a:lnTo>
                <a:lnTo>
                  <a:pt x="318" y="731"/>
                </a:lnTo>
                <a:lnTo>
                  <a:pt x="338" y="719"/>
                </a:lnTo>
                <a:lnTo>
                  <a:pt x="356" y="703"/>
                </a:lnTo>
                <a:lnTo>
                  <a:pt x="374" y="689"/>
                </a:lnTo>
                <a:lnTo>
                  <a:pt x="392" y="671"/>
                </a:lnTo>
                <a:lnTo>
                  <a:pt x="408" y="655"/>
                </a:lnTo>
                <a:lnTo>
                  <a:pt x="422" y="637"/>
                </a:lnTo>
                <a:lnTo>
                  <a:pt x="436" y="617"/>
                </a:lnTo>
                <a:lnTo>
                  <a:pt x="450" y="597"/>
                </a:lnTo>
                <a:lnTo>
                  <a:pt x="460" y="577"/>
                </a:lnTo>
                <a:lnTo>
                  <a:pt x="472" y="555"/>
                </a:lnTo>
                <a:lnTo>
                  <a:pt x="472" y="555"/>
                </a:lnTo>
                <a:lnTo>
                  <a:pt x="476" y="545"/>
                </a:lnTo>
                <a:lnTo>
                  <a:pt x="476" y="545"/>
                </a:lnTo>
                <a:lnTo>
                  <a:pt x="476" y="545"/>
                </a:lnTo>
                <a:lnTo>
                  <a:pt x="486" y="517"/>
                </a:lnTo>
                <a:lnTo>
                  <a:pt x="496" y="489"/>
                </a:lnTo>
                <a:lnTo>
                  <a:pt x="502" y="459"/>
                </a:lnTo>
                <a:lnTo>
                  <a:pt x="508" y="427"/>
                </a:lnTo>
                <a:lnTo>
                  <a:pt x="510" y="397"/>
                </a:lnTo>
                <a:lnTo>
                  <a:pt x="510" y="365"/>
                </a:lnTo>
                <a:lnTo>
                  <a:pt x="506" y="333"/>
                </a:lnTo>
                <a:lnTo>
                  <a:pt x="502" y="301"/>
                </a:lnTo>
                <a:lnTo>
                  <a:pt x="502"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5" name="Freeform 15"/>
          <p:cNvSpPr>
            <a:spLocks noEditPoints="1"/>
          </p:cNvSpPr>
          <p:nvPr/>
        </p:nvSpPr>
        <p:spPr bwMode="auto">
          <a:xfrm>
            <a:off x="1421869" y="607762"/>
            <a:ext cx="623053" cy="704804"/>
          </a:xfrm>
          <a:custGeom>
            <a:avLst/>
            <a:gdLst>
              <a:gd name="T0" fmla="*/ 683 w 785"/>
              <a:gd name="T1" fmla="*/ 848 h 888"/>
              <a:gd name="T2" fmla="*/ 613 w 785"/>
              <a:gd name="T3" fmla="*/ 874 h 888"/>
              <a:gd name="T4" fmla="*/ 521 w 785"/>
              <a:gd name="T5" fmla="*/ 886 h 888"/>
              <a:gd name="T6" fmla="*/ 0 w 785"/>
              <a:gd name="T7" fmla="*/ 0 h 888"/>
              <a:gd name="T8" fmla="*/ 523 w 785"/>
              <a:gd name="T9" fmla="*/ 0 h 888"/>
              <a:gd name="T10" fmla="*/ 553 w 785"/>
              <a:gd name="T11" fmla="*/ 6 h 888"/>
              <a:gd name="T12" fmla="*/ 601 w 785"/>
              <a:gd name="T13" fmla="*/ 14 h 888"/>
              <a:gd name="T14" fmla="*/ 687 w 785"/>
              <a:gd name="T15" fmla="*/ 44 h 888"/>
              <a:gd name="T16" fmla="*/ 715 w 785"/>
              <a:gd name="T17" fmla="*/ 58 h 888"/>
              <a:gd name="T18" fmla="*/ 745 w 785"/>
              <a:gd name="T19" fmla="*/ 92 h 888"/>
              <a:gd name="T20" fmla="*/ 765 w 785"/>
              <a:gd name="T21" fmla="*/ 140 h 888"/>
              <a:gd name="T22" fmla="*/ 781 w 785"/>
              <a:gd name="T23" fmla="*/ 266 h 888"/>
              <a:gd name="T24" fmla="*/ 761 w 785"/>
              <a:gd name="T25" fmla="*/ 336 h 888"/>
              <a:gd name="T26" fmla="*/ 725 w 785"/>
              <a:gd name="T27" fmla="*/ 386 h 888"/>
              <a:gd name="T28" fmla="*/ 651 w 785"/>
              <a:gd name="T29" fmla="*/ 444 h 888"/>
              <a:gd name="T30" fmla="*/ 705 w 785"/>
              <a:gd name="T31" fmla="*/ 478 h 888"/>
              <a:gd name="T32" fmla="*/ 747 w 785"/>
              <a:gd name="T33" fmla="*/ 520 h 888"/>
              <a:gd name="T34" fmla="*/ 771 w 785"/>
              <a:gd name="T35" fmla="*/ 566 h 888"/>
              <a:gd name="T36" fmla="*/ 783 w 785"/>
              <a:gd name="T37" fmla="*/ 626 h 888"/>
              <a:gd name="T38" fmla="*/ 785 w 785"/>
              <a:gd name="T39" fmla="*/ 674 h 888"/>
              <a:gd name="T40" fmla="*/ 773 w 785"/>
              <a:gd name="T41" fmla="*/ 744 h 888"/>
              <a:gd name="T42" fmla="*/ 739 w 785"/>
              <a:gd name="T43" fmla="*/ 802 h 888"/>
              <a:gd name="T44" fmla="*/ 701 w 785"/>
              <a:gd name="T45" fmla="*/ 836 h 888"/>
              <a:gd name="T46" fmla="*/ 529 w 785"/>
              <a:gd name="T47" fmla="*/ 172 h 888"/>
              <a:gd name="T48" fmla="*/ 457 w 785"/>
              <a:gd name="T49" fmla="*/ 160 h 888"/>
              <a:gd name="T50" fmla="*/ 457 w 785"/>
              <a:gd name="T51" fmla="*/ 364 h 888"/>
              <a:gd name="T52" fmla="*/ 507 w 785"/>
              <a:gd name="T53" fmla="*/ 358 h 888"/>
              <a:gd name="T54" fmla="*/ 547 w 785"/>
              <a:gd name="T55" fmla="*/ 340 h 888"/>
              <a:gd name="T56" fmla="*/ 567 w 785"/>
              <a:gd name="T57" fmla="*/ 320 h 888"/>
              <a:gd name="T58" fmla="*/ 577 w 785"/>
              <a:gd name="T59" fmla="*/ 288 h 888"/>
              <a:gd name="T60" fmla="*/ 577 w 785"/>
              <a:gd name="T61" fmla="*/ 238 h 888"/>
              <a:gd name="T62" fmla="*/ 561 w 785"/>
              <a:gd name="T63" fmla="*/ 198 h 888"/>
              <a:gd name="T64" fmla="*/ 547 w 785"/>
              <a:gd name="T65" fmla="*/ 184 h 888"/>
              <a:gd name="T66" fmla="*/ 535 w 785"/>
              <a:gd name="T67" fmla="*/ 540 h 888"/>
              <a:gd name="T68" fmla="*/ 441 w 785"/>
              <a:gd name="T69" fmla="*/ 528 h 888"/>
              <a:gd name="T70" fmla="*/ 186 w 785"/>
              <a:gd name="T71" fmla="*/ 520 h 888"/>
              <a:gd name="T72" fmla="*/ 459 w 785"/>
              <a:gd name="T73" fmla="*/ 730 h 888"/>
              <a:gd name="T74" fmla="*/ 529 w 785"/>
              <a:gd name="T75" fmla="*/ 718 h 888"/>
              <a:gd name="T76" fmla="*/ 555 w 785"/>
              <a:gd name="T77" fmla="*/ 702 h 888"/>
              <a:gd name="T78" fmla="*/ 573 w 785"/>
              <a:gd name="T79" fmla="*/ 678 h 888"/>
              <a:gd name="T80" fmla="*/ 583 w 785"/>
              <a:gd name="T81" fmla="*/ 628 h 888"/>
              <a:gd name="T82" fmla="*/ 577 w 785"/>
              <a:gd name="T83" fmla="*/ 590 h 888"/>
              <a:gd name="T84" fmla="*/ 563 w 785"/>
              <a:gd name="T85" fmla="*/ 562 h 888"/>
              <a:gd name="T86" fmla="*/ 549 w 785"/>
              <a:gd name="T87" fmla="*/ 546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5" h="888">
                <a:moveTo>
                  <a:pt x="701" y="836"/>
                </a:moveTo>
                <a:lnTo>
                  <a:pt x="701" y="836"/>
                </a:lnTo>
                <a:lnTo>
                  <a:pt x="683" y="848"/>
                </a:lnTo>
                <a:lnTo>
                  <a:pt x="661" y="858"/>
                </a:lnTo>
                <a:lnTo>
                  <a:pt x="637" y="868"/>
                </a:lnTo>
                <a:lnTo>
                  <a:pt x="613" y="874"/>
                </a:lnTo>
                <a:lnTo>
                  <a:pt x="583" y="880"/>
                </a:lnTo>
                <a:lnTo>
                  <a:pt x="553" y="884"/>
                </a:lnTo>
                <a:lnTo>
                  <a:pt x="521" y="886"/>
                </a:lnTo>
                <a:lnTo>
                  <a:pt x="485" y="888"/>
                </a:lnTo>
                <a:lnTo>
                  <a:pt x="0" y="888"/>
                </a:lnTo>
                <a:lnTo>
                  <a:pt x="0" y="0"/>
                </a:lnTo>
                <a:lnTo>
                  <a:pt x="453" y="0"/>
                </a:lnTo>
                <a:lnTo>
                  <a:pt x="453" y="0"/>
                </a:lnTo>
                <a:lnTo>
                  <a:pt x="523" y="0"/>
                </a:lnTo>
                <a:lnTo>
                  <a:pt x="523" y="0"/>
                </a:lnTo>
                <a:lnTo>
                  <a:pt x="553" y="6"/>
                </a:lnTo>
                <a:lnTo>
                  <a:pt x="553" y="6"/>
                </a:lnTo>
                <a:lnTo>
                  <a:pt x="573" y="10"/>
                </a:lnTo>
                <a:lnTo>
                  <a:pt x="573" y="10"/>
                </a:lnTo>
                <a:lnTo>
                  <a:pt x="601" y="14"/>
                </a:lnTo>
                <a:lnTo>
                  <a:pt x="629" y="22"/>
                </a:lnTo>
                <a:lnTo>
                  <a:pt x="659" y="32"/>
                </a:lnTo>
                <a:lnTo>
                  <a:pt x="687" y="44"/>
                </a:lnTo>
                <a:lnTo>
                  <a:pt x="687" y="44"/>
                </a:lnTo>
                <a:lnTo>
                  <a:pt x="701" y="50"/>
                </a:lnTo>
                <a:lnTo>
                  <a:pt x="715" y="58"/>
                </a:lnTo>
                <a:lnTo>
                  <a:pt x="727" y="68"/>
                </a:lnTo>
                <a:lnTo>
                  <a:pt x="737" y="80"/>
                </a:lnTo>
                <a:lnTo>
                  <a:pt x="745" y="92"/>
                </a:lnTo>
                <a:lnTo>
                  <a:pt x="753" y="106"/>
                </a:lnTo>
                <a:lnTo>
                  <a:pt x="759" y="122"/>
                </a:lnTo>
                <a:lnTo>
                  <a:pt x="765" y="140"/>
                </a:lnTo>
                <a:lnTo>
                  <a:pt x="775" y="194"/>
                </a:lnTo>
                <a:lnTo>
                  <a:pt x="781" y="266"/>
                </a:lnTo>
                <a:lnTo>
                  <a:pt x="781" y="266"/>
                </a:lnTo>
                <a:lnTo>
                  <a:pt x="779" y="288"/>
                </a:lnTo>
                <a:lnTo>
                  <a:pt x="771" y="312"/>
                </a:lnTo>
                <a:lnTo>
                  <a:pt x="761" y="336"/>
                </a:lnTo>
                <a:lnTo>
                  <a:pt x="745" y="362"/>
                </a:lnTo>
                <a:lnTo>
                  <a:pt x="745" y="362"/>
                </a:lnTo>
                <a:lnTo>
                  <a:pt x="725" y="386"/>
                </a:lnTo>
                <a:lnTo>
                  <a:pt x="703" y="406"/>
                </a:lnTo>
                <a:lnTo>
                  <a:pt x="679" y="426"/>
                </a:lnTo>
                <a:lnTo>
                  <a:pt x="651" y="444"/>
                </a:lnTo>
                <a:lnTo>
                  <a:pt x="651" y="444"/>
                </a:lnTo>
                <a:lnTo>
                  <a:pt x="679" y="460"/>
                </a:lnTo>
                <a:lnTo>
                  <a:pt x="705" y="478"/>
                </a:lnTo>
                <a:lnTo>
                  <a:pt x="729" y="498"/>
                </a:lnTo>
                <a:lnTo>
                  <a:pt x="747" y="520"/>
                </a:lnTo>
                <a:lnTo>
                  <a:pt x="747" y="520"/>
                </a:lnTo>
                <a:lnTo>
                  <a:pt x="757" y="534"/>
                </a:lnTo>
                <a:lnTo>
                  <a:pt x="763" y="548"/>
                </a:lnTo>
                <a:lnTo>
                  <a:pt x="771" y="566"/>
                </a:lnTo>
                <a:lnTo>
                  <a:pt x="775" y="584"/>
                </a:lnTo>
                <a:lnTo>
                  <a:pt x="779" y="604"/>
                </a:lnTo>
                <a:lnTo>
                  <a:pt x="783" y="626"/>
                </a:lnTo>
                <a:lnTo>
                  <a:pt x="785" y="648"/>
                </a:lnTo>
                <a:lnTo>
                  <a:pt x="785" y="674"/>
                </a:lnTo>
                <a:lnTo>
                  <a:pt x="785" y="674"/>
                </a:lnTo>
                <a:lnTo>
                  <a:pt x="783" y="698"/>
                </a:lnTo>
                <a:lnTo>
                  <a:pt x="779" y="722"/>
                </a:lnTo>
                <a:lnTo>
                  <a:pt x="773" y="744"/>
                </a:lnTo>
                <a:lnTo>
                  <a:pt x="763" y="764"/>
                </a:lnTo>
                <a:lnTo>
                  <a:pt x="753" y="784"/>
                </a:lnTo>
                <a:lnTo>
                  <a:pt x="739" y="802"/>
                </a:lnTo>
                <a:lnTo>
                  <a:pt x="721" y="820"/>
                </a:lnTo>
                <a:lnTo>
                  <a:pt x="701" y="836"/>
                </a:lnTo>
                <a:lnTo>
                  <a:pt x="701" y="836"/>
                </a:lnTo>
                <a:close/>
                <a:moveTo>
                  <a:pt x="547" y="184"/>
                </a:moveTo>
                <a:lnTo>
                  <a:pt x="547" y="184"/>
                </a:lnTo>
                <a:lnTo>
                  <a:pt x="529" y="172"/>
                </a:lnTo>
                <a:lnTo>
                  <a:pt x="507" y="166"/>
                </a:lnTo>
                <a:lnTo>
                  <a:pt x="483" y="160"/>
                </a:lnTo>
                <a:lnTo>
                  <a:pt x="457" y="160"/>
                </a:lnTo>
                <a:lnTo>
                  <a:pt x="186" y="160"/>
                </a:lnTo>
                <a:lnTo>
                  <a:pt x="186" y="364"/>
                </a:lnTo>
                <a:lnTo>
                  <a:pt x="457" y="364"/>
                </a:lnTo>
                <a:lnTo>
                  <a:pt x="457" y="364"/>
                </a:lnTo>
                <a:lnTo>
                  <a:pt x="483" y="362"/>
                </a:lnTo>
                <a:lnTo>
                  <a:pt x="507" y="358"/>
                </a:lnTo>
                <a:lnTo>
                  <a:pt x="527" y="350"/>
                </a:lnTo>
                <a:lnTo>
                  <a:pt x="547" y="340"/>
                </a:lnTo>
                <a:lnTo>
                  <a:pt x="547" y="340"/>
                </a:lnTo>
                <a:lnTo>
                  <a:pt x="555" y="334"/>
                </a:lnTo>
                <a:lnTo>
                  <a:pt x="561" y="328"/>
                </a:lnTo>
                <a:lnTo>
                  <a:pt x="567" y="320"/>
                </a:lnTo>
                <a:lnTo>
                  <a:pt x="571" y="310"/>
                </a:lnTo>
                <a:lnTo>
                  <a:pt x="575" y="300"/>
                </a:lnTo>
                <a:lnTo>
                  <a:pt x="577" y="288"/>
                </a:lnTo>
                <a:lnTo>
                  <a:pt x="579" y="262"/>
                </a:lnTo>
                <a:lnTo>
                  <a:pt x="579" y="262"/>
                </a:lnTo>
                <a:lnTo>
                  <a:pt x="577" y="238"/>
                </a:lnTo>
                <a:lnTo>
                  <a:pt x="571" y="216"/>
                </a:lnTo>
                <a:lnTo>
                  <a:pt x="567" y="206"/>
                </a:lnTo>
                <a:lnTo>
                  <a:pt x="561" y="198"/>
                </a:lnTo>
                <a:lnTo>
                  <a:pt x="555" y="190"/>
                </a:lnTo>
                <a:lnTo>
                  <a:pt x="547" y="184"/>
                </a:lnTo>
                <a:lnTo>
                  <a:pt x="547" y="184"/>
                </a:lnTo>
                <a:close/>
                <a:moveTo>
                  <a:pt x="549" y="546"/>
                </a:moveTo>
                <a:lnTo>
                  <a:pt x="549" y="546"/>
                </a:lnTo>
                <a:lnTo>
                  <a:pt x="535" y="540"/>
                </a:lnTo>
                <a:lnTo>
                  <a:pt x="513" y="536"/>
                </a:lnTo>
                <a:lnTo>
                  <a:pt x="481" y="530"/>
                </a:lnTo>
                <a:lnTo>
                  <a:pt x="441" y="528"/>
                </a:lnTo>
                <a:lnTo>
                  <a:pt x="391" y="524"/>
                </a:lnTo>
                <a:lnTo>
                  <a:pt x="332" y="522"/>
                </a:lnTo>
                <a:lnTo>
                  <a:pt x="186" y="520"/>
                </a:lnTo>
                <a:lnTo>
                  <a:pt x="186" y="730"/>
                </a:lnTo>
                <a:lnTo>
                  <a:pt x="459" y="730"/>
                </a:lnTo>
                <a:lnTo>
                  <a:pt x="459" y="730"/>
                </a:lnTo>
                <a:lnTo>
                  <a:pt x="485" y="730"/>
                </a:lnTo>
                <a:lnTo>
                  <a:pt x="509" y="726"/>
                </a:lnTo>
                <a:lnTo>
                  <a:pt x="529" y="718"/>
                </a:lnTo>
                <a:lnTo>
                  <a:pt x="547" y="708"/>
                </a:lnTo>
                <a:lnTo>
                  <a:pt x="547" y="708"/>
                </a:lnTo>
                <a:lnTo>
                  <a:pt x="555" y="702"/>
                </a:lnTo>
                <a:lnTo>
                  <a:pt x="563" y="696"/>
                </a:lnTo>
                <a:lnTo>
                  <a:pt x="569" y="686"/>
                </a:lnTo>
                <a:lnTo>
                  <a:pt x="573" y="678"/>
                </a:lnTo>
                <a:lnTo>
                  <a:pt x="577" y="666"/>
                </a:lnTo>
                <a:lnTo>
                  <a:pt x="579" y="654"/>
                </a:lnTo>
                <a:lnTo>
                  <a:pt x="583" y="628"/>
                </a:lnTo>
                <a:lnTo>
                  <a:pt x="583" y="628"/>
                </a:lnTo>
                <a:lnTo>
                  <a:pt x="581" y="602"/>
                </a:lnTo>
                <a:lnTo>
                  <a:pt x="577" y="590"/>
                </a:lnTo>
                <a:lnTo>
                  <a:pt x="573" y="580"/>
                </a:lnTo>
                <a:lnTo>
                  <a:pt x="569" y="570"/>
                </a:lnTo>
                <a:lnTo>
                  <a:pt x="563" y="562"/>
                </a:lnTo>
                <a:lnTo>
                  <a:pt x="557" y="554"/>
                </a:lnTo>
                <a:lnTo>
                  <a:pt x="549" y="546"/>
                </a:lnTo>
                <a:lnTo>
                  <a:pt x="549" y="5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6" name="Freeform 16"/>
          <p:cNvSpPr>
            <a:spLocks/>
          </p:cNvSpPr>
          <p:nvPr/>
        </p:nvSpPr>
        <p:spPr bwMode="auto">
          <a:xfrm>
            <a:off x="2089370" y="609350"/>
            <a:ext cx="605592" cy="703217"/>
          </a:xfrm>
          <a:custGeom>
            <a:avLst/>
            <a:gdLst>
              <a:gd name="T0" fmla="*/ 478 w 763"/>
              <a:gd name="T1" fmla="*/ 154 h 886"/>
              <a:gd name="T2" fmla="*/ 478 w 763"/>
              <a:gd name="T3" fmla="*/ 886 h 886"/>
              <a:gd name="T4" fmla="*/ 284 w 763"/>
              <a:gd name="T5" fmla="*/ 886 h 886"/>
              <a:gd name="T6" fmla="*/ 284 w 763"/>
              <a:gd name="T7" fmla="*/ 154 h 886"/>
              <a:gd name="T8" fmla="*/ 0 w 763"/>
              <a:gd name="T9" fmla="*/ 154 h 886"/>
              <a:gd name="T10" fmla="*/ 0 w 763"/>
              <a:gd name="T11" fmla="*/ 0 h 886"/>
              <a:gd name="T12" fmla="*/ 763 w 763"/>
              <a:gd name="T13" fmla="*/ 0 h 886"/>
              <a:gd name="T14" fmla="*/ 763 w 763"/>
              <a:gd name="T15" fmla="*/ 154 h 886"/>
              <a:gd name="T16" fmla="*/ 478 w 763"/>
              <a:gd name="T17" fmla="*/ 15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886">
                <a:moveTo>
                  <a:pt x="478" y="154"/>
                </a:moveTo>
                <a:lnTo>
                  <a:pt x="478" y="886"/>
                </a:lnTo>
                <a:lnTo>
                  <a:pt x="284" y="886"/>
                </a:lnTo>
                <a:lnTo>
                  <a:pt x="284" y="154"/>
                </a:lnTo>
                <a:lnTo>
                  <a:pt x="0" y="154"/>
                </a:lnTo>
                <a:lnTo>
                  <a:pt x="0" y="0"/>
                </a:lnTo>
                <a:lnTo>
                  <a:pt x="763" y="0"/>
                </a:lnTo>
                <a:lnTo>
                  <a:pt x="763" y="154"/>
                </a:lnTo>
                <a:lnTo>
                  <a:pt x="47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7" name="Freeform 17"/>
          <p:cNvSpPr>
            <a:spLocks/>
          </p:cNvSpPr>
          <p:nvPr/>
        </p:nvSpPr>
        <p:spPr bwMode="auto">
          <a:xfrm>
            <a:off x="2766394" y="607762"/>
            <a:ext cx="604798" cy="704804"/>
          </a:xfrm>
          <a:custGeom>
            <a:avLst/>
            <a:gdLst>
              <a:gd name="T0" fmla="*/ 524 w 762"/>
              <a:gd name="T1" fmla="*/ 888 h 888"/>
              <a:gd name="T2" fmla="*/ 188 w 762"/>
              <a:gd name="T3" fmla="*/ 446 h 888"/>
              <a:gd name="T4" fmla="*/ 188 w 762"/>
              <a:gd name="T5" fmla="*/ 888 h 888"/>
              <a:gd name="T6" fmla="*/ 0 w 762"/>
              <a:gd name="T7" fmla="*/ 888 h 888"/>
              <a:gd name="T8" fmla="*/ 0 w 762"/>
              <a:gd name="T9" fmla="*/ 0 h 888"/>
              <a:gd name="T10" fmla="*/ 188 w 762"/>
              <a:gd name="T11" fmla="*/ 0 h 888"/>
              <a:gd name="T12" fmla="*/ 188 w 762"/>
              <a:gd name="T13" fmla="*/ 426 h 888"/>
              <a:gd name="T14" fmla="*/ 536 w 762"/>
              <a:gd name="T15" fmla="*/ 0 h 888"/>
              <a:gd name="T16" fmla="*/ 760 w 762"/>
              <a:gd name="T17" fmla="*/ 0 h 888"/>
              <a:gd name="T18" fmla="*/ 404 w 762"/>
              <a:gd name="T19" fmla="*/ 434 h 888"/>
              <a:gd name="T20" fmla="*/ 762 w 762"/>
              <a:gd name="T21" fmla="*/ 888 h 888"/>
              <a:gd name="T22" fmla="*/ 524 w 762"/>
              <a:gd name="T2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888">
                <a:moveTo>
                  <a:pt x="524" y="888"/>
                </a:moveTo>
                <a:lnTo>
                  <a:pt x="188" y="446"/>
                </a:lnTo>
                <a:lnTo>
                  <a:pt x="188" y="888"/>
                </a:lnTo>
                <a:lnTo>
                  <a:pt x="0" y="888"/>
                </a:lnTo>
                <a:lnTo>
                  <a:pt x="0" y="0"/>
                </a:lnTo>
                <a:lnTo>
                  <a:pt x="188" y="0"/>
                </a:lnTo>
                <a:lnTo>
                  <a:pt x="188" y="426"/>
                </a:lnTo>
                <a:lnTo>
                  <a:pt x="536" y="0"/>
                </a:lnTo>
                <a:lnTo>
                  <a:pt x="760" y="0"/>
                </a:lnTo>
                <a:lnTo>
                  <a:pt x="404" y="434"/>
                </a:lnTo>
                <a:lnTo>
                  <a:pt x="762" y="888"/>
                </a:lnTo>
                <a:lnTo>
                  <a:pt x="524" y="8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8" name="Freeform 18"/>
          <p:cNvSpPr>
            <a:spLocks noEditPoints="1"/>
          </p:cNvSpPr>
          <p:nvPr/>
        </p:nvSpPr>
        <p:spPr bwMode="auto">
          <a:xfrm>
            <a:off x="1401233" y="1416541"/>
            <a:ext cx="429391" cy="401611"/>
          </a:xfrm>
          <a:custGeom>
            <a:avLst/>
            <a:gdLst>
              <a:gd name="T0" fmla="*/ 423 w 541"/>
              <a:gd name="T1" fmla="*/ 506 h 506"/>
              <a:gd name="T2" fmla="*/ 376 w 541"/>
              <a:gd name="T3" fmla="*/ 386 h 506"/>
              <a:gd name="T4" fmla="*/ 156 w 541"/>
              <a:gd name="T5" fmla="*/ 386 h 506"/>
              <a:gd name="T6" fmla="*/ 112 w 541"/>
              <a:gd name="T7" fmla="*/ 506 h 506"/>
              <a:gd name="T8" fmla="*/ 0 w 541"/>
              <a:gd name="T9" fmla="*/ 506 h 506"/>
              <a:gd name="T10" fmla="*/ 212 w 541"/>
              <a:gd name="T11" fmla="*/ 0 h 506"/>
              <a:gd name="T12" fmla="*/ 326 w 541"/>
              <a:gd name="T13" fmla="*/ 0 h 506"/>
              <a:gd name="T14" fmla="*/ 541 w 541"/>
              <a:gd name="T15" fmla="*/ 506 h 506"/>
              <a:gd name="T16" fmla="*/ 423 w 541"/>
              <a:gd name="T17" fmla="*/ 506 h 506"/>
              <a:gd name="T18" fmla="*/ 266 w 541"/>
              <a:gd name="T19" fmla="*/ 102 h 506"/>
              <a:gd name="T20" fmla="*/ 192 w 541"/>
              <a:gd name="T21" fmla="*/ 296 h 506"/>
              <a:gd name="T22" fmla="*/ 342 w 541"/>
              <a:gd name="T23" fmla="*/ 296 h 506"/>
              <a:gd name="T24" fmla="*/ 266 w 541"/>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1" h="506">
                <a:moveTo>
                  <a:pt x="423" y="506"/>
                </a:moveTo>
                <a:lnTo>
                  <a:pt x="376" y="386"/>
                </a:lnTo>
                <a:lnTo>
                  <a:pt x="156" y="386"/>
                </a:lnTo>
                <a:lnTo>
                  <a:pt x="112" y="506"/>
                </a:lnTo>
                <a:lnTo>
                  <a:pt x="0" y="506"/>
                </a:lnTo>
                <a:lnTo>
                  <a:pt x="212" y="0"/>
                </a:lnTo>
                <a:lnTo>
                  <a:pt x="326" y="0"/>
                </a:lnTo>
                <a:lnTo>
                  <a:pt x="541" y="506"/>
                </a:lnTo>
                <a:lnTo>
                  <a:pt x="423"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19" name="Freeform 19"/>
          <p:cNvSpPr>
            <a:spLocks/>
          </p:cNvSpPr>
          <p:nvPr/>
        </p:nvSpPr>
        <p:spPr bwMode="auto">
          <a:xfrm>
            <a:off x="1859197" y="1416541"/>
            <a:ext cx="344465" cy="401611"/>
          </a:xfrm>
          <a:custGeom>
            <a:avLst/>
            <a:gdLst>
              <a:gd name="T0" fmla="*/ 298 w 434"/>
              <a:gd name="T1" fmla="*/ 506 h 506"/>
              <a:gd name="T2" fmla="*/ 106 w 434"/>
              <a:gd name="T3" fmla="*/ 254 h 506"/>
              <a:gd name="T4" fmla="*/ 106 w 434"/>
              <a:gd name="T5" fmla="*/ 506 h 506"/>
              <a:gd name="T6" fmla="*/ 0 w 434"/>
              <a:gd name="T7" fmla="*/ 506 h 506"/>
              <a:gd name="T8" fmla="*/ 0 w 434"/>
              <a:gd name="T9" fmla="*/ 0 h 506"/>
              <a:gd name="T10" fmla="*/ 106 w 434"/>
              <a:gd name="T11" fmla="*/ 0 h 506"/>
              <a:gd name="T12" fmla="*/ 106 w 434"/>
              <a:gd name="T13" fmla="*/ 244 h 506"/>
              <a:gd name="T14" fmla="*/ 306 w 434"/>
              <a:gd name="T15" fmla="*/ 0 h 506"/>
              <a:gd name="T16" fmla="*/ 432 w 434"/>
              <a:gd name="T17" fmla="*/ 0 h 506"/>
              <a:gd name="T18" fmla="*/ 230 w 434"/>
              <a:gd name="T19" fmla="*/ 248 h 506"/>
              <a:gd name="T20" fmla="*/ 434 w 434"/>
              <a:gd name="T21" fmla="*/ 506 h 506"/>
              <a:gd name="T22" fmla="*/ 298 w 434"/>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4" h="506">
                <a:moveTo>
                  <a:pt x="298" y="506"/>
                </a:moveTo>
                <a:lnTo>
                  <a:pt x="106" y="254"/>
                </a:lnTo>
                <a:lnTo>
                  <a:pt x="106" y="506"/>
                </a:lnTo>
                <a:lnTo>
                  <a:pt x="0" y="506"/>
                </a:lnTo>
                <a:lnTo>
                  <a:pt x="0" y="0"/>
                </a:lnTo>
                <a:lnTo>
                  <a:pt x="106" y="0"/>
                </a:lnTo>
                <a:lnTo>
                  <a:pt x="106" y="244"/>
                </a:lnTo>
                <a:lnTo>
                  <a:pt x="306" y="0"/>
                </a:lnTo>
                <a:lnTo>
                  <a:pt x="432" y="0"/>
                </a:lnTo>
                <a:lnTo>
                  <a:pt x="230" y="248"/>
                </a:lnTo>
                <a:lnTo>
                  <a:pt x="434" y="506"/>
                </a:lnTo>
                <a:lnTo>
                  <a:pt x="298"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0" name="Freeform 20"/>
          <p:cNvSpPr>
            <a:spLocks noEditPoints="1"/>
          </p:cNvSpPr>
          <p:nvPr/>
        </p:nvSpPr>
        <p:spPr bwMode="auto">
          <a:xfrm>
            <a:off x="2179851" y="1416541"/>
            <a:ext cx="430184" cy="401611"/>
          </a:xfrm>
          <a:custGeom>
            <a:avLst/>
            <a:gdLst>
              <a:gd name="T0" fmla="*/ 424 w 542"/>
              <a:gd name="T1" fmla="*/ 506 h 506"/>
              <a:gd name="T2" fmla="*/ 376 w 542"/>
              <a:gd name="T3" fmla="*/ 386 h 506"/>
              <a:gd name="T4" fmla="*/ 156 w 542"/>
              <a:gd name="T5" fmla="*/ 386 h 506"/>
              <a:gd name="T6" fmla="*/ 112 w 542"/>
              <a:gd name="T7" fmla="*/ 506 h 506"/>
              <a:gd name="T8" fmla="*/ 0 w 542"/>
              <a:gd name="T9" fmla="*/ 506 h 506"/>
              <a:gd name="T10" fmla="*/ 212 w 542"/>
              <a:gd name="T11" fmla="*/ 0 h 506"/>
              <a:gd name="T12" fmla="*/ 326 w 542"/>
              <a:gd name="T13" fmla="*/ 0 h 506"/>
              <a:gd name="T14" fmla="*/ 542 w 542"/>
              <a:gd name="T15" fmla="*/ 506 h 506"/>
              <a:gd name="T16" fmla="*/ 424 w 542"/>
              <a:gd name="T17" fmla="*/ 506 h 506"/>
              <a:gd name="T18" fmla="*/ 266 w 542"/>
              <a:gd name="T19" fmla="*/ 102 h 506"/>
              <a:gd name="T20" fmla="*/ 192 w 542"/>
              <a:gd name="T21" fmla="*/ 296 h 506"/>
              <a:gd name="T22" fmla="*/ 342 w 542"/>
              <a:gd name="T23" fmla="*/ 296 h 506"/>
              <a:gd name="T24" fmla="*/ 266 w 542"/>
              <a:gd name="T25" fmla="*/ 10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506">
                <a:moveTo>
                  <a:pt x="424" y="506"/>
                </a:moveTo>
                <a:lnTo>
                  <a:pt x="376" y="386"/>
                </a:lnTo>
                <a:lnTo>
                  <a:pt x="156" y="386"/>
                </a:lnTo>
                <a:lnTo>
                  <a:pt x="112" y="506"/>
                </a:lnTo>
                <a:lnTo>
                  <a:pt x="0" y="506"/>
                </a:lnTo>
                <a:lnTo>
                  <a:pt x="212" y="0"/>
                </a:lnTo>
                <a:lnTo>
                  <a:pt x="326" y="0"/>
                </a:lnTo>
                <a:lnTo>
                  <a:pt x="542" y="506"/>
                </a:lnTo>
                <a:lnTo>
                  <a:pt x="424" y="506"/>
                </a:lnTo>
                <a:close/>
                <a:moveTo>
                  <a:pt x="266" y="102"/>
                </a:moveTo>
                <a:lnTo>
                  <a:pt x="192" y="296"/>
                </a:lnTo>
                <a:lnTo>
                  <a:pt x="342" y="296"/>
                </a:lnTo>
                <a:lnTo>
                  <a:pt x="266"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1" name="Freeform 21"/>
          <p:cNvSpPr>
            <a:spLocks noEditPoints="1"/>
          </p:cNvSpPr>
          <p:nvPr/>
        </p:nvSpPr>
        <p:spPr bwMode="auto">
          <a:xfrm>
            <a:off x="2638608" y="1416541"/>
            <a:ext cx="372245" cy="401611"/>
          </a:xfrm>
          <a:custGeom>
            <a:avLst/>
            <a:gdLst>
              <a:gd name="T0" fmla="*/ 469 w 469"/>
              <a:gd name="T1" fmla="*/ 250 h 506"/>
              <a:gd name="T2" fmla="*/ 469 w 469"/>
              <a:gd name="T3" fmla="*/ 272 h 506"/>
              <a:gd name="T4" fmla="*/ 469 w 469"/>
              <a:gd name="T5" fmla="*/ 280 h 506"/>
              <a:gd name="T6" fmla="*/ 469 w 469"/>
              <a:gd name="T7" fmla="*/ 304 h 506"/>
              <a:gd name="T8" fmla="*/ 465 w 469"/>
              <a:gd name="T9" fmla="*/ 322 h 506"/>
              <a:gd name="T10" fmla="*/ 463 w 469"/>
              <a:gd name="T11" fmla="*/ 340 h 506"/>
              <a:gd name="T12" fmla="*/ 459 w 469"/>
              <a:gd name="T13" fmla="*/ 362 h 506"/>
              <a:gd name="T14" fmla="*/ 457 w 469"/>
              <a:gd name="T15" fmla="*/ 370 h 506"/>
              <a:gd name="T16" fmla="*/ 455 w 469"/>
              <a:gd name="T17" fmla="*/ 378 h 506"/>
              <a:gd name="T18" fmla="*/ 449 w 469"/>
              <a:gd name="T19" fmla="*/ 392 h 506"/>
              <a:gd name="T20" fmla="*/ 433 w 469"/>
              <a:gd name="T21" fmla="*/ 420 h 506"/>
              <a:gd name="T22" fmla="*/ 413 w 469"/>
              <a:gd name="T23" fmla="*/ 442 h 506"/>
              <a:gd name="T24" fmla="*/ 391 w 469"/>
              <a:gd name="T25" fmla="*/ 460 h 506"/>
              <a:gd name="T26" fmla="*/ 349 w 469"/>
              <a:gd name="T27" fmla="*/ 486 h 506"/>
              <a:gd name="T28" fmla="*/ 331 w 469"/>
              <a:gd name="T29" fmla="*/ 494 h 506"/>
              <a:gd name="T30" fmla="*/ 287 w 469"/>
              <a:gd name="T31" fmla="*/ 504 h 506"/>
              <a:gd name="T32" fmla="*/ 233 w 469"/>
              <a:gd name="T33" fmla="*/ 506 h 506"/>
              <a:gd name="T34" fmla="*/ 0 w 469"/>
              <a:gd name="T35" fmla="*/ 0 h 506"/>
              <a:gd name="T36" fmla="*/ 229 w 469"/>
              <a:gd name="T37" fmla="*/ 0 h 506"/>
              <a:gd name="T38" fmla="*/ 287 w 469"/>
              <a:gd name="T39" fmla="*/ 4 h 506"/>
              <a:gd name="T40" fmla="*/ 339 w 469"/>
              <a:gd name="T41" fmla="*/ 18 h 506"/>
              <a:gd name="T42" fmla="*/ 381 w 469"/>
              <a:gd name="T43" fmla="*/ 38 h 506"/>
              <a:gd name="T44" fmla="*/ 415 w 469"/>
              <a:gd name="T45" fmla="*/ 70 h 506"/>
              <a:gd name="T46" fmla="*/ 427 w 469"/>
              <a:gd name="T47" fmla="*/ 86 h 506"/>
              <a:gd name="T48" fmla="*/ 447 w 469"/>
              <a:gd name="T49" fmla="*/ 120 h 506"/>
              <a:gd name="T50" fmla="*/ 461 w 469"/>
              <a:gd name="T51" fmla="*/ 156 h 506"/>
              <a:gd name="T52" fmla="*/ 469 w 469"/>
              <a:gd name="T53" fmla="*/ 196 h 506"/>
              <a:gd name="T54" fmla="*/ 469 w 469"/>
              <a:gd name="T55" fmla="*/ 234 h 506"/>
              <a:gd name="T56" fmla="*/ 353 w 469"/>
              <a:gd name="T57" fmla="*/ 246 h 506"/>
              <a:gd name="T58" fmla="*/ 351 w 469"/>
              <a:gd name="T59" fmla="*/ 220 h 506"/>
              <a:gd name="T60" fmla="*/ 349 w 469"/>
              <a:gd name="T61" fmla="*/ 194 h 506"/>
              <a:gd name="T62" fmla="*/ 341 w 469"/>
              <a:gd name="T63" fmla="*/ 160 h 506"/>
              <a:gd name="T64" fmla="*/ 331 w 469"/>
              <a:gd name="T65" fmla="*/ 132 h 506"/>
              <a:gd name="T66" fmla="*/ 323 w 469"/>
              <a:gd name="T67" fmla="*/ 120 h 506"/>
              <a:gd name="T68" fmla="*/ 301 w 469"/>
              <a:gd name="T69" fmla="*/ 100 h 506"/>
              <a:gd name="T70" fmla="*/ 259 w 469"/>
              <a:gd name="T71" fmla="*/ 90 h 506"/>
              <a:gd name="T72" fmla="*/ 105 w 469"/>
              <a:gd name="T73" fmla="*/ 88 h 506"/>
              <a:gd name="T74" fmla="*/ 229 w 469"/>
              <a:gd name="T75" fmla="*/ 418 h 506"/>
              <a:gd name="T76" fmla="*/ 269 w 469"/>
              <a:gd name="T77" fmla="*/ 416 h 506"/>
              <a:gd name="T78" fmla="*/ 281 w 469"/>
              <a:gd name="T79" fmla="*/ 414 h 506"/>
              <a:gd name="T80" fmla="*/ 307 w 469"/>
              <a:gd name="T81" fmla="*/ 402 h 506"/>
              <a:gd name="T82" fmla="*/ 329 w 469"/>
              <a:gd name="T83" fmla="*/ 378 h 506"/>
              <a:gd name="T84" fmla="*/ 341 w 469"/>
              <a:gd name="T85" fmla="*/ 350 h 506"/>
              <a:gd name="T86" fmla="*/ 343 w 469"/>
              <a:gd name="T87" fmla="*/ 346 h 506"/>
              <a:gd name="T88" fmla="*/ 345 w 469"/>
              <a:gd name="T89" fmla="*/ 334 h 506"/>
              <a:gd name="T90" fmla="*/ 349 w 469"/>
              <a:gd name="T91" fmla="*/ 304 h 506"/>
              <a:gd name="T92" fmla="*/ 353 w 469"/>
              <a:gd name="T93" fmla="*/ 274 h 506"/>
              <a:gd name="T94" fmla="*/ 353 w 469"/>
              <a:gd name="T95" fmla="*/ 2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9" h="506">
                <a:moveTo>
                  <a:pt x="469" y="234"/>
                </a:moveTo>
                <a:lnTo>
                  <a:pt x="469" y="250"/>
                </a:lnTo>
                <a:lnTo>
                  <a:pt x="469" y="262"/>
                </a:lnTo>
                <a:lnTo>
                  <a:pt x="469" y="272"/>
                </a:lnTo>
                <a:lnTo>
                  <a:pt x="469" y="280"/>
                </a:lnTo>
                <a:lnTo>
                  <a:pt x="469" y="280"/>
                </a:lnTo>
                <a:lnTo>
                  <a:pt x="469" y="304"/>
                </a:lnTo>
                <a:lnTo>
                  <a:pt x="469" y="304"/>
                </a:lnTo>
                <a:lnTo>
                  <a:pt x="465" y="322"/>
                </a:lnTo>
                <a:lnTo>
                  <a:pt x="465" y="322"/>
                </a:lnTo>
                <a:lnTo>
                  <a:pt x="463" y="340"/>
                </a:lnTo>
                <a:lnTo>
                  <a:pt x="463" y="340"/>
                </a:lnTo>
                <a:lnTo>
                  <a:pt x="459" y="362"/>
                </a:lnTo>
                <a:lnTo>
                  <a:pt x="459" y="362"/>
                </a:lnTo>
                <a:lnTo>
                  <a:pt x="457" y="370"/>
                </a:lnTo>
                <a:lnTo>
                  <a:pt x="457" y="370"/>
                </a:lnTo>
                <a:lnTo>
                  <a:pt x="455" y="378"/>
                </a:lnTo>
                <a:lnTo>
                  <a:pt x="455" y="378"/>
                </a:lnTo>
                <a:lnTo>
                  <a:pt x="449" y="392"/>
                </a:lnTo>
                <a:lnTo>
                  <a:pt x="449" y="392"/>
                </a:lnTo>
                <a:lnTo>
                  <a:pt x="441" y="406"/>
                </a:lnTo>
                <a:lnTo>
                  <a:pt x="433" y="420"/>
                </a:lnTo>
                <a:lnTo>
                  <a:pt x="423" y="432"/>
                </a:lnTo>
                <a:lnTo>
                  <a:pt x="413" y="442"/>
                </a:lnTo>
                <a:lnTo>
                  <a:pt x="413" y="442"/>
                </a:lnTo>
                <a:lnTo>
                  <a:pt x="391" y="460"/>
                </a:lnTo>
                <a:lnTo>
                  <a:pt x="369" y="474"/>
                </a:lnTo>
                <a:lnTo>
                  <a:pt x="349" y="486"/>
                </a:lnTo>
                <a:lnTo>
                  <a:pt x="331" y="494"/>
                </a:lnTo>
                <a:lnTo>
                  <a:pt x="331" y="494"/>
                </a:lnTo>
                <a:lnTo>
                  <a:pt x="311" y="500"/>
                </a:lnTo>
                <a:lnTo>
                  <a:pt x="287" y="504"/>
                </a:lnTo>
                <a:lnTo>
                  <a:pt x="261" y="506"/>
                </a:lnTo>
                <a:lnTo>
                  <a:pt x="233" y="506"/>
                </a:lnTo>
                <a:lnTo>
                  <a:pt x="0" y="506"/>
                </a:lnTo>
                <a:lnTo>
                  <a:pt x="0" y="0"/>
                </a:lnTo>
                <a:lnTo>
                  <a:pt x="229" y="0"/>
                </a:lnTo>
                <a:lnTo>
                  <a:pt x="229" y="0"/>
                </a:lnTo>
                <a:lnTo>
                  <a:pt x="259" y="2"/>
                </a:lnTo>
                <a:lnTo>
                  <a:pt x="287" y="4"/>
                </a:lnTo>
                <a:lnTo>
                  <a:pt x="313" y="10"/>
                </a:lnTo>
                <a:lnTo>
                  <a:pt x="339" y="18"/>
                </a:lnTo>
                <a:lnTo>
                  <a:pt x="361" y="28"/>
                </a:lnTo>
                <a:lnTo>
                  <a:pt x="381" y="38"/>
                </a:lnTo>
                <a:lnTo>
                  <a:pt x="399" y="52"/>
                </a:lnTo>
                <a:lnTo>
                  <a:pt x="415" y="70"/>
                </a:lnTo>
                <a:lnTo>
                  <a:pt x="415" y="70"/>
                </a:lnTo>
                <a:lnTo>
                  <a:pt x="427" y="86"/>
                </a:lnTo>
                <a:lnTo>
                  <a:pt x="439" y="102"/>
                </a:lnTo>
                <a:lnTo>
                  <a:pt x="447" y="120"/>
                </a:lnTo>
                <a:lnTo>
                  <a:pt x="455" y="138"/>
                </a:lnTo>
                <a:lnTo>
                  <a:pt x="461" y="156"/>
                </a:lnTo>
                <a:lnTo>
                  <a:pt x="465" y="176"/>
                </a:lnTo>
                <a:lnTo>
                  <a:pt x="469" y="196"/>
                </a:lnTo>
                <a:lnTo>
                  <a:pt x="469" y="216"/>
                </a:lnTo>
                <a:lnTo>
                  <a:pt x="469" y="234"/>
                </a:lnTo>
                <a:close/>
                <a:moveTo>
                  <a:pt x="353" y="246"/>
                </a:moveTo>
                <a:lnTo>
                  <a:pt x="353" y="246"/>
                </a:lnTo>
                <a:lnTo>
                  <a:pt x="351" y="220"/>
                </a:lnTo>
                <a:lnTo>
                  <a:pt x="351" y="220"/>
                </a:lnTo>
                <a:lnTo>
                  <a:pt x="349" y="194"/>
                </a:lnTo>
                <a:lnTo>
                  <a:pt x="349" y="194"/>
                </a:lnTo>
                <a:lnTo>
                  <a:pt x="345" y="176"/>
                </a:lnTo>
                <a:lnTo>
                  <a:pt x="341" y="160"/>
                </a:lnTo>
                <a:lnTo>
                  <a:pt x="337" y="146"/>
                </a:lnTo>
                <a:lnTo>
                  <a:pt x="331" y="132"/>
                </a:lnTo>
                <a:lnTo>
                  <a:pt x="331" y="132"/>
                </a:lnTo>
                <a:lnTo>
                  <a:pt x="323" y="120"/>
                </a:lnTo>
                <a:lnTo>
                  <a:pt x="311" y="108"/>
                </a:lnTo>
                <a:lnTo>
                  <a:pt x="301" y="100"/>
                </a:lnTo>
                <a:lnTo>
                  <a:pt x="287" y="96"/>
                </a:lnTo>
                <a:lnTo>
                  <a:pt x="259" y="90"/>
                </a:lnTo>
                <a:lnTo>
                  <a:pt x="229" y="88"/>
                </a:lnTo>
                <a:lnTo>
                  <a:pt x="105" y="88"/>
                </a:lnTo>
                <a:lnTo>
                  <a:pt x="105" y="418"/>
                </a:lnTo>
                <a:lnTo>
                  <a:pt x="229" y="418"/>
                </a:lnTo>
                <a:lnTo>
                  <a:pt x="257" y="418"/>
                </a:lnTo>
                <a:lnTo>
                  <a:pt x="269" y="416"/>
                </a:lnTo>
                <a:lnTo>
                  <a:pt x="281" y="414"/>
                </a:lnTo>
                <a:lnTo>
                  <a:pt x="281" y="414"/>
                </a:lnTo>
                <a:lnTo>
                  <a:pt x="295" y="410"/>
                </a:lnTo>
                <a:lnTo>
                  <a:pt x="307" y="402"/>
                </a:lnTo>
                <a:lnTo>
                  <a:pt x="319" y="392"/>
                </a:lnTo>
                <a:lnTo>
                  <a:pt x="329" y="378"/>
                </a:lnTo>
                <a:lnTo>
                  <a:pt x="341" y="350"/>
                </a:lnTo>
                <a:lnTo>
                  <a:pt x="341" y="350"/>
                </a:lnTo>
                <a:lnTo>
                  <a:pt x="343" y="346"/>
                </a:lnTo>
                <a:lnTo>
                  <a:pt x="343" y="346"/>
                </a:lnTo>
                <a:lnTo>
                  <a:pt x="345" y="334"/>
                </a:lnTo>
                <a:lnTo>
                  <a:pt x="345" y="334"/>
                </a:lnTo>
                <a:lnTo>
                  <a:pt x="349" y="304"/>
                </a:lnTo>
                <a:lnTo>
                  <a:pt x="349" y="304"/>
                </a:lnTo>
                <a:lnTo>
                  <a:pt x="353" y="276"/>
                </a:lnTo>
                <a:lnTo>
                  <a:pt x="353" y="274"/>
                </a:lnTo>
                <a:lnTo>
                  <a:pt x="353" y="254"/>
                </a:lnTo>
                <a:lnTo>
                  <a:pt x="353"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2" name="Freeform 22"/>
          <p:cNvSpPr>
            <a:spLocks/>
          </p:cNvSpPr>
          <p:nvPr/>
        </p:nvSpPr>
        <p:spPr bwMode="auto">
          <a:xfrm>
            <a:off x="3042601" y="1416541"/>
            <a:ext cx="328591" cy="401611"/>
          </a:xfrm>
          <a:custGeom>
            <a:avLst/>
            <a:gdLst>
              <a:gd name="T0" fmla="*/ 190 w 414"/>
              <a:gd name="T1" fmla="*/ 504 h 506"/>
              <a:gd name="T2" fmla="*/ 174 w 414"/>
              <a:gd name="T3" fmla="*/ 504 h 506"/>
              <a:gd name="T4" fmla="*/ 162 w 414"/>
              <a:gd name="T5" fmla="*/ 502 h 506"/>
              <a:gd name="T6" fmla="*/ 156 w 414"/>
              <a:gd name="T7" fmla="*/ 500 h 506"/>
              <a:gd name="T8" fmla="*/ 150 w 414"/>
              <a:gd name="T9" fmla="*/ 498 h 506"/>
              <a:gd name="T10" fmla="*/ 114 w 414"/>
              <a:gd name="T11" fmla="*/ 486 h 506"/>
              <a:gd name="T12" fmla="*/ 82 w 414"/>
              <a:gd name="T13" fmla="*/ 466 h 506"/>
              <a:gd name="T14" fmla="*/ 56 w 414"/>
              <a:gd name="T15" fmla="*/ 440 h 506"/>
              <a:gd name="T16" fmla="*/ 34 w 414"/>
              <a:gd name="T17" fmla="*/ 408 h 506"/>
              <a:gd name="T18" fmla="*/ 26 w 414"/>
              <a:gd name="T19" fmla="*/ 394 h 506"/>
              <a:gd name="T20" fmla="*/ 14 w 414"/>
              <a:gd name="T21" fmla="*/ 364 h 506"/>
              <a:gd name="T22" fmla="*/ 8 w 414"/>
              <a:gd name="T23" fmla="*/ 346 h 506"/>
              <a:gd name="T24" fmla="*/ 2 w 414"/>
              <a:gd name="T25" fmla="*/ 314 h 506"/>
              <a:gd name="T26" fmla="*/ 0 w 414"/>
              <a:gd name="T27" fmla="*/ 278 h 506"/>
              <a:gd name="T28" fmla="*/ 2 w 414"/>
              <a:gd name="T29" fmla="*/ 214 h 506"/>
              <a:gd name="T30" fmla="*/ 10 w 414"/>
              <a:gd name="T31" fmla="*/ 160 h 506"/>
              <a:gd name="T32" fmla="*/ 18 w 414"/>
              <a:gd name="T33" fmla="*/ 136 h 506"/>
              <a:gd name="T34" fmla="*/ 36 w 414"/>
              <a:gd name="T35" fmla="*/ 94 h 506"/>
              <a:gd name="T36" fmla="*/ 48 w 414"/>
              <a:gd name="T37" fmla="*/ 76 h 506"/>
              <a:gd name="T38" fmla="*/ 84 w 414"/>
              <a:gd name="T39" fmla="*/ 40 h 506"/>
              <a:gd name="T40" fmla="*/ 126 w 414"/>
              <a:gd name="T41" fmla="*/ 18 h 506"/>
              <a:gd name="T42" fmla="*/ 150 w 414"/>
              <a:gd name="T43" fmla="*/ 10 h 506"/>
              <a:gd name="T44" fmla="*/ 180 w 414"/>
              <a:gd name="T45" fmla="*/ 4 h 506"/>
              <a:gd name="T46" fmla="*/ 254 w 414"/>
              <a:gd name="T47" fmla="*/ 2 h 506"/>
              <a:gd name="T48" fmla="*/ 414 w 414"/>
              <a:gd name="T49" fmla="*/ 88 h 506"/>
              <a:gd name="T50" fmla="*/ 240 w 414"/>
              <a:gd name="T51" fmla="*/ 88 h 506"/>
              <a:gd name="T52" fmla="*/ 188 w 414"/>
              <a:gd name="T53" fmla="*/ 96 h 506"/>
              <a:gd name="T54" fmla="*/ 168 w 414"/>
              <a:gd name="T55" fmla="*/ 104 h 506"/>
              <a:gd name="T56" fmla="*/ 150 w 414"/>
              <a:gd name="T57" fmla="*/ 118 h 506"/>
              <a:gd name="T58" fmla="*/ 138 w 414"/>
              <a:gd name="T59" fmla="*/ 134 h 506"/>
              <a:gd name="T60" fmla="*/ 128 w 414"/>
              <a:gd name="T61" fmla="*/ 154 h 506"/>
              <a:gd name="T62" fmla="*/ 120 w 414"/>
              <a:gd name="T63" fmla="*/ 206 h 506"/>
              <a:gd name="T64" fmla="*/ 414 w 414"/>
              <a:gd name="T65" fmla="*/ 294 h 506"/>
              <a:gd name="T66" fmla="*/ 120 w 414"/>
              <a:gd name="T67" fmla="*/ 294 h 506"/>
              <a:gd name="T68" fmla="*/ 126 w 414"/>
              <a:gd name="T69" fmla="*/ 346 h 506"/>
              <a:gd name="T70" fmla="*/ 128 w 414"/>
              <a:gd name="T71" fmla="*/ 356 h 506"/>
              <a:gd name="T72" fmla="*/ 132 w 414"/>
              <a:gd name="T73" fmla="*/ 366 h 506"/>
              <a:gd name="T74" fmla="*/ 144 w 414"/>
              <a:gd name="T75" fmla="*/ 384 h 506"/>
              <a:gd name="T76" fmla="*/ 162 w 414"/>
              <a:gd name="T77" fmla="*/ 402 h 506"/>
              <a:gd name="T78" fmla="*/ 186 w 414"/>
              <a:gd name="T79" fmla="*/ 414 h 506"/>
              <a:gd name="T80" fmla="*/ 198 w 414"/>
              <a:gd name="T81" fmla="*/ 416 h 506"/>
              <a:gd name="T82" fmla="*/ 414 w 414"/>
              <a:gd name="T83" fmla="*/ 418 h 506"/>
              <a:gd name="T84" fmla="*/ 236 w 414"/>
              <a:gd name="T85"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506">
                <a:moveTo>
                  <a:pt x="236" y="506"/>
                </a:moveTo>
                <a:lnTo>
                  <a:pt x="190" y="504"/>
                </a:lnTo>
                <a:lnTo>
                  <a:pt x="174" y="504"/>
                </a:lnTo>
                <a:lnTo>
                  <a:pt x="174" y="504"/>
                </a:lnTo>
                <a:lnTo>
                  <a:pt x="162" y="502"/>
                </a:lnTo>
                <a:lnTo>
                  <a:pt x="162" y="502"/>
                </a:lnTo>
                <a:lnTo>
                  <a:pt x="156" y="500"/>
                </a:lnTo>
                <a:lnTo>
                  <a:pt x="156" y="500"/>
                </a:lnTo>
                <a:lnTo>
                  <a:pt x="150" y="498"/>
                </a:lnTo>
                <a:lnTo>
                  <a:pt x="150" y="498"/>
                </a:lnTo>
                <a:lnTo>
                  <a:pt x="132" y="492"/>
                </a:lnTo>
                <a:lnTo>
                  <a:pt x="114" y="486"/>
                </a:lnTo>
                <a:lnTo>
                  <a:pt x="98" y="476"/>
                </a:lnTo>
                <a:lnTo>
                  <a:pt x="82" y="466"/>
                </a:lnTo>
                <a:lnTo>
                  <a:pt x="68" y="454"/>
                </a:lnTo>
                <a:lnTo>
                  <a:pt x="56" y="440"/>
                </a:lnTo>
                <a:lnTo>
                  <a:pt x="44" y="426"/>
                </a:lnTo>
                <a:lnTo>
                  <a:pt x="34" y="408"/>
                </a:lnTo>
                <a:lnTo>
                  <a:pt x="34" y="408"/>
                </a:lnTo>
                <a:lnTo>
                  <a:pt x="26" y="394"/>
                </a:lnTo>
                <a:lnTo>
                  <a:pt x="20" y="378"/>
                </a:lnTo>
                <a:lnTo>
                  <a:pt x="14" y="364"/>
                </a:lnTo>
                <a:lnTo>
                  <a:pt x="8" y="346"/>
                </a:lnTo>
                <a:lnTo>
                  <a:pt x="8" y="346"/>
                </a:lnTo>
                <a:lnTo>
                  <a:pt x="4" y="330"/>
                </a:lnTo>
                <a:lnTo>
                  <a:pt x="2" y="314"/>
                </a:lnTo>
                <a:lnTo>
                  <a:pt x="0" y="278"/>
                </a:lnTo>
                <a:lnTo>
                  <a:pt x="0" y="278"/>
                </a:lnTo>
                <a:lnTo>
                  <a:pt x="0" y="244"/>
                </a:lnTo>
                <a:lnTo>
                  <a:pt x="2" y="214"/>
                </a:lnTo>
                <a:lnTo>
                  <a:pt x="6" y="186"/>
                </a:lnTo>
                <a:lnTo>
                  <a:pt x="10" y="160"/>
                </a:lnTo>
                <a:lnTo>
                  <a:pt x="10" y="160"/>
                </a:lnTo>
                <a:lnTo>
                  <a:pt x="18" y="136"/>
                </a:lnTo>
                <a:lnTo>
                  <a:pt x="26" y="114"/>
                </a:lnTo>
                <a:lnTo>
                  <a:pt x="36" y="94"/>
                </a:lnTo>
                <a:lnTo>
                  <a:pt x="48" y="76"/>
                </a:lnTo>
                <a:lnTo>
                  <a:pt x="48" y="76"/>
                </a:lnTo>
                <a:lnTo>
                  <a:pt x="66" y="56"/>
                </a:lnTo>
                <a:lnTo>
                  <a:pt x="84" y="40"/>
                </a:lnTo>
                <a:lnTo>
                  <a:pt x="104" y="28"/>
                </a:lnTo>
                <a:lnTo>
                  <a:pt x="126" y="18"/>
                </a:lnTo>
                <a:lnTo>
                  <a:pt x="126" y="18"/>
                </a:lnTo>
                <a:lnTo>
                  <a:pt x="150" y="10"/>
                </a:lnTo>
                <a:lnTo>
                  <a:pt x="180" y="4"/>
                </a:lnTo>
                <a:lnTo>
                  <a:pt x="180" y="4"/>
                </a:lnTo>
                <a:lnTo>
                  <a:pt x="206" y="2"/>
                </a:lnTo>
                <a:lnTo>
                  <a:pt x="254" y="2"/>
                </a:lnTo>
                <a:lnTo>
                  <a:pt x="414" y="0"/>
                </a:lnTo>
                <a:lnTo>
                  <a:pt x="414" y="88"/>
                </a:lnTo>
                <a:lnTo>
                  <a:pt x="240" y="88"/>
                </a:lnTo>
                <a:lnTo>
                  <a:pt x="240" y="88"/>
                </a:lnTo>
                <a:lnTo>
                  <a:pt x="212" y="90"/>
                </a:lnTo>
                <a:lnTo>
                  <a:pt x="188" y="96"/>
                </a:lnTo>
                <a:lnTo>
                  <a:pt x="176" y="100"/>
                </a:lnTo>
                <a:lnTo>
                  <a:pt x="168" y="104"/>
                </a:lnTo>
                <a:lnTo>
                  <a:pt x="158" y="110"/>
                </a:lnTo>
                <a:lnTo>
                  <a:pt x="150" y="118"/>
                </a:lnTo>
                <a:lnTo>
                  <a:pt x="144" y="126"/>
                </a:lnTo>
                <a:lnTo>
                  <a:pt x="138" y="134"/>
                </a:lnTo>
                <a:lnTo>
                  <a:pt x="132" y="144"/>
                </a:lnTo>
                <a:lnTo>
                  <a:pt x="128" y="154"/>
                </a:lnTo>
                <a:lnTo>
                  <a:pt x="122" y="178"/>
                </a:lnTo>
                <a:lnTo>
                  <a:pt x="120" y="206"/>
                </a:lnTo>
                <a:lnTo>
                  <a:pt x="414" y="206"/>
                </a:lnTo>
                <a:lnTo>
                  <a:pt x="414" y="294"/>
                </a:lnTo>
                <a:lnTo>
                  <a:pt x="120" y="294"/>
                </a:lnTo>
                <a:lnTo>
                  <a:pt x="120" y="294"/>
                </a:lnTo>
                <a:lnTo>
                  <a:pt x="122" y="322"/>
                </a:lnTo>
                <a:lnTo>
                  <a:pt x="126" y="346"/>
                </a:lnTo>
                <a:lnTo>
                  <a:pt x="126" y="346"/>
                </a:lnTo>
                <a:lnTo>
                  <a:pt x="128" y="356"/>
                </a:lnTo>
                <a:lnTo>
                  <a:pt x="132" y="366"/>
                </a:lnTo>
                <a:lnTo>
                  <a:pt x="132" y="366"/>
                </a:lnTo>
                <a:lnTo>
                  <a:pt x="136" y="374"/>
                </a:lnTo>
                <a:lnTo>
                  <a:pt x="144" y="384"/>
                </a:lnTo>
                <a:lnTo>
                  <a:pt x="162" y="402"/>
                </a:lnTo>
                <a:lnTo>
                  <a:pt x="162" y="402"/>
                </a:lnTo>
                <a:lnTo>
                  <a:pt x="172" y="408"/>
                </a:lnTo>
                <a:lnTo>
                  <a:pt x="186" y="414"/>
                </a:lnTo>
                <a:lnTo>
                  <a:pt x="186" y="414"/>
                </a:lnTo>
                <a:lnTo>
                  <a:pt x="198" y="416"/>
                </a:lnTo>
                <a:lnTo>
                  <a:pt x="212" y="418"/>
                </a:lnTo>
                <a:lnTo>
                  <a:pt x="414" y="418"/>
                </a:lnTo>
                <a:lnTo>
                  <a:pt x="414" y="506"/>
                </a:lnTo>
                <a:lnTo>
                  <a:pt x="236"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3" name="Freeform 23"/>
          <p:cNvSpPr>
            <a:spLocks/>
          </p:cNvSpPr>
          <p:nvPr/>
        </p:nvSpPr>
        <p:spPr bwMode="auto">
          <a:xfrm>
            <a:off x="3447387" y="1416541"/>
            <a:ext cx="450027" cy="401611"/>
          </a:xfrm>
          <a:custGeom>
            <a:avLst/>
            <a:gdLst>
              <a:gd name="T0" fmla="*/ 461 w 567"/>
              <a:gd name="T1" fmla="*/ 506 h 506"/>
              <a:gd name="T2" fmla="*/ 471 w 567"/>
              <a:gd name="T3" fmla="*/ 112 h 506"/>
              <a:gd name="T4" fmla="*/ 341 w 567"/>
              <a:gd name="T5" fmla="*/ 506 h 506"/>
              <a:gd name="T6" fmla="*/ 229 w 567"/>
              <a:gd name="T7" fmla="*/ 506 h 506"/>
              <a:gd name="T8" fmla="*/ 96 w 567"/>
              <a:gd name="T9" fmla="*/ 110 h 506"/>
              <a:gd name="T10" fmla="*/ 108 w 567"/>
              <a:gd name="T11" fmla="*/ 506 h 506"/>
              <a:gd name="T12" fmla="*/ 0 w 567"/>
              <a:gd name="T13" fmla="*/ 506 h 506"/>
              <a:gd name="T14" fmla="*/ 0 w 567"/>
              <a:gd name="T15" fmla="*/ 0 h 506"/>
              <a:gd name="T16" fmla="*/ 156 w 567"/>
              <a:gd name="T17" fmla="*/ 0 h 506"/>
              <a:gd name="T18" fmla="*/ 283 w 567"/>
              <a:gd name="T19" fmla="*/ 388 h 506"/>
              <a:gd name="T20" fmla="*/ 411 w 567"/>
              <a:gd name="T21" fmla="*/ 0 h 506"/>
              <a:gd name="T22" fmla="*/ 567 w 567"/>
              <a:gd name="T23" fmla="*/ 0 h 506"/>
              <a:gd name="T24" fmla="*/ 567 w 567"/>
              <a:gd name="T25" fmla="*/ 506 h 506"/>
              <a:gd name="T26" fmla="*/ 461 w 567"/>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06">
                <a:moveTo>
                  <a:pt x="461" y="506"/>
                </a:moveTo>
                <a:lnTo>
                  <a:pt x="471" y="112"/>
                </a:lnTo>
                <a:lnTo>
                  <a:pt x="341" y="506"/>
                </a:lnTo>
                <a:lnTo>
                  <a:pt x="229" y="506"/>
                </a:lnTo>
                <a:lnTo>
                  <a:pt x="96" y="110"/>
                </a:lnTo>
                <a:lnTo>
                  <a:pt x="108" y="506"/>
                </a:lnTo>
                <a:lnTo>
                  <a:pt x="0" y="506"/>
                </a:lnTo>
                <a:lnTo>
                  <a:pt x="0" y="0"/>
                </a:lnTo>
                <a:lnTo>
                  <a:pt x="156" y="0"/>
                </a:lnTo>
                <a:lnTo>
                  <a:pt x="283" y="388"/>
                </a:lnTo>
                <a:lnTo>
                  <a:pt x="411" y="0"/>
                </a:lnTo>
                <a:lnTo>
                  <a:pt x="567" y="0"/>
                </a:lnTo>
                <a:lnTo>
                  <a:pt x="567" y="506"/>
                </a:lnTo>
                <a:lnTo>
                  <a:pt x="461" y="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24" name="Freeform 24"/>
          <p:cNvSpPr>
            <a:spLocks noEditPoints="1"/>
          </p:cNvSpPr>
          <p:nvPr/>
        </p:nvSpPr>
        <p:spPr bwMode="auto">
          <a:xfrm>
            <a:off x="3979959" y="1288756"/>
            <a:ext cx="88894" cy="529397"/>
          </a:xfrm>
          <a:custGeom>
            <a:avLst/>
            <a:gdLst>
              <a:gd name="T0" fmla="*/ 0 w 112"/>
              <a:gd name="T1" fmla="*/ 102 h 667"/>
              <a:gd name="T2" fmla="*/ 0 w 112"/>
              <a:gd name="T3" fmla="*/ 0 h 667"/>
              <a:gd name="T4" fmla="*/ 112 w 112"/>
              <a:gd name="T5" fmla="*/ 0 h 667"/>
              <a:gd name="T6" fmla="*/ 112 w 112"/>
              <a:gd name="T7" fmla="*/ 102 h 667"/>
              <a:gd name="T8" fmla="*/ 0 w 112"/>
              <a:gd name="T9" fmla="*/ 102 h 667"/>
              <a:gd name="T10" fmla="*/ 0 w 112"/>
              <a:gd name="T11" fmla="*/ 667 h 667"/>
              <a:gd name="T12" fmla="*/ 0 w 112"/>
              <a:gd name="T13" fmla="*/ 161 h 667"/>
              <a:gd name="T14" fmla="*/ 112 w 112"/>
              <a:gd name="T15" fmla="*/ 161 h 667"/>
              <a:gd name="T16" fmla="*/ 112 w 112"/>
              <a:gd name="T17" fmla="*/ 667 h 667"/>
              <a:gd name="T18" fmla="*/ 0 w 112"/>
              <a:gd name="T19" fmla="*/ 667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67">
                <a:moveTo>
                  <a:pt x="0" y="102"/>
                </a:moveTo>
                <a:lnTo>
                  <a:pt x="0" y="0"/>
                </a:lnTo>
                <a:lnTo>
                  <a:pt x="112" y="0"/>
                </a:lnTo>
                <a:lnTo>
                  <a:pt x="112" y="102"/>
                </a:lnTo>
                <a:lnTo>
                  <a:pt x="0" y="102"/>
                </a:lnTo>
                <a:close/>
                <a:moveTo>
                  <a:pt x="0" y="667"/>
                </a:moveTo>
                <a:lnTo>
                  <a:pt x="0" y="161"/>
                </a:lnTo>
                <a:lnTo>
                  <a:pt x="112" y="161"/>
                </a:lnTo>
                <a:lnTo>
                  <a:pt x="112" y="667"/>
                </a:lnTo>
                <a:lnTo>
                  <a:pt x="0" y="6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0" name="Freeform 30"/>
          <p:cNvSpPr>
            <a:spLocks/>
          </p:cNvSpPr>
          <p:nvPr/>
        </p:nvSpPr>
        <p:spPr bwMode="auto">
          <a:xfrm>
            <a:off x="11565772" y="286749"/>
            <a:ext cx="114293" cy="115880"/>
          </a:xfrm>
          <a:custGeom>
            <a:avLst/>
            <a:gdLst>
              <a:gd name="T0" fmla="*/ 144 w 144"/>
              <a:gd name="T1" fmla="*/ 72 h 146"/>
              <a:gd name="T2" fmla="*/ 144 w 144"/>
              <a:gd name="T3" fmla="*/ 72 h 146"/>
              <a:gd name="T4" fmla="*/ 144 w 144"/>
              <a:gd name="T5" fmla="*/ 88 h 146"/>
              <a:gd name="T6" fmla="*/ 140 w 144"/>
              <a:gd name="T7" fmla="*/ 102 h 146"/>
              <a:gd name="T8" fmla="*/ 132 w 144"/>
              <a:gd name="T9" fmla="*/ 114 h 146"/>
              <a:gd name="T10" fmla="*/ 124 w 144"/>
              <a:gd name="T11" fmla="*/ 124 h 146"/>
              <a:gd name="T12" fmla="*/ 112 w 144"/>
              <a:gd name="T13" fmla="*/ 134 h 146"/>
              <a:gd name="T14" fmla="*/ 100 w 144"/>
              <a:gd name="T15" fmla="*/ 140 h 146"/>
              <a:gd name="T16" fmla="*/ 86 w 144"/>
              <a:gd name="T17" fmla="*/ 144 h 146"/>
              <a:gd name="T18" fmla="*/ 72 w 144"/>
              <a:gd name="T19" fmla="*/ 146 h 146"/>
              <a:gd name="T20" fmla="*/ 72 w 144"/>
              <a:gd name="T21" fmla="*/ 146 h 146"/>
              <a:gd name="T22" fmla="*/ 58 w 144"/>
              <a:gd name="T23" fmla="*/ 144 h 146"/>
              <a:gd name="T24" fmla="*/ 44 w 144"/>
              <a:gd name="T25" fmla="*/ 140 h 146"/>
              <a:gd name="T26" fmla="*/ 32 w 144"/>
              <a:gd name="T27" fmla="*/ 134 h 146"/>
              <a:gd name="T28" fmla="*/ 20 w 144"/>
              <a:gd name="T29" fmla="*/ 124 h 146"/>
              <a:gd name="T30" fmla="*/ 12 w 144"/>
              <a:gd name="T31" fmla="*/ 114 h 146"/>
              <a:gd name="T32" fmla="*/ 4 w 144"/>
              <a:gd name="T33" fmla="*/ 102 h 146"/>
              <a:gd name="T34" fmla="*/ 0 w 144"/>
              <a:gd name="T35" fmla="*/ 88 h 146"/>
              <a:gd name="T36" fmla="*/ 0 w 144"/>
              <a:gd name="T37" fmla="*/ 72 h 146"/>
              <a:gd name="T38" fmla="*/ 0 w 144"/>
              <a:gd name="T39" fmla="*/ 72 h 146"/>
              <a:gd name="T40" fmla="*/ 0 w 144"/>
              <a:gd name="T41" fmla="*/ 58 h 146"/>
              <a:gd name="T42" fmla="*/ 4 w 144"/>
              <a:gd name="T43" fmla="*/ 44 h 146"/>
              <a:gd name="T44" fmla="*/ 12 w 144"/>
              <a:gd name="T45" fmla="*/ 32 h 146"/>
              <a:gd name="T46" fmla="*/ 20 w 144"/>
              <a:gd name="T47" fmla="*/ 22 h 146"/>
              <a:gd name="T48" fmla="*/ 32 w 144"/>
              <a:gd name="T49" fmla="*/ 12 h 146"/>
              <a:gd name="T50" fmla="*/ 44 w 144"/>
              <a:gd name="T51" fmla="*/ 6 h 146"/>
              <a:gd name="T52" fmla="*/ 58 w 144"/>
              <a:gd name="T53" fmla="*/ 2 h 146"/>
              <a:gd name="T54" fmla="*/ 72 w 144"/>
              <a:gd name="T55" fmla="*/ 0 h 146"/>
              <a:gd name="T56" fmla="*/ 72 w 144"/>
              <a:gd name="T57" fmla="*/ 0 h 146"/>
              <a:gd name="T58" fmla="*/ 86 w 144"/>
              <a:gd name="T59" fmla="*/ 2 h 146"/>
              <a:gd name="T60" fmla="*/ 100 w 144"/>
              <a:gd name="T61" fmla="*/ 6 h 146"/>
              <a:gd name="T62" fmla="*/ 112 w 144"/>
              <a:gd name="T63" fmla="*/ 12 h 146"/>
              <a:gd name="T64" fmla="*/ 124 w 144"/>
              <a:gd name="T65" fmla="*/ 22 h 146"/>
              <a:gd name="T66" fmla="*/ 132 w 144"/>
              <a:gd name="T67" fmla="*/ 32 h 146"/>
              <a:gd name="T68" fmla="*/ 140 w 144"/>
              <a:gd name="T69" fmla="*/ 44 h 146"/>
              <a:gd name="T70" fmla="*/ 144 w 144"/>
              <a:gd name="T71" fmla="*/ 58 h 146"/>
              <a:gd name="T72" fmla="*/ 144 w 144"/>
              <a:gd name="T73" fmla="*/ 72 h 146"/>
              <a:gd name="T74" fmla="*/ 144 w 144"/>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6">
                <a:moveTo>
                  <a:pt x="144" y="72"/>
                </a:moveTo>
                <a:lnTo>
                  <a:pt x="144" y="72"/>
                </a:lnTo>
                <a:lnTo>
                  <a:pt x="144" y="88"/>
                </a:lnTo>
                <a:lnTo>
                  <a:pt x="140" y="102"/>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4" y="102"/>
                </a:lnTo>
                <a:lnTo>
                  <a:pt x="0" y="88"/>
                </a:lnTo>
                <a:lnTo>
                  <a:pt x="0" y="72"/>
                </a:lnTo>
                <a:lnTo>
                  <a:pt x="0" y="72"/>
                </a:lnTo>
                <a:lnTo>
                  <a:pt x="0" y="58"/>
                </a:lnTo>
                <a:lnTo>
                  <a:pt x="4"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4" y="72"/>
                </a:lnTo>
                <a:lnTo>
                  <a:pt x="144"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1" name="Freeform 31"/>
          <p:cNvSpPr>
            <a:spLocks/>
          </p:cNvSpPr>
          <p:nvPr/>
        </p:nvSpPr>
        <p:spPr bwMode="auto">
          <a:xfrm>
            <a:off x="10520472" y="426440"/>
            <a:ext cx="115880" cy="115880"/>
          </a:xfrm>
          <a:custGeom>
            <a:avLst/>
            <a:gdLst>
              <a:gd name="T0" fmla="*/ 146 w 146"/>
              <a:gd name="T1" fmla="*/ 72 h 146"/>
              <a:gd name="T2" fmla="*/ 146 w 146"/>
              <a:gd name="T3" fmla="*/ 72 h 146"/>
              <a:gd name="T4" fmla="*/ 144 w 146"/>
              <a:gd name="T5" fmla="*/ 88 h 146"/>
              <a:gd name="T6" fmla="*/ 140 w 146"/>
              <a:gd name="T7" fmla="*/ 100 h 146"/>
              <a:gd name="T8" fmla="*/ 132 w 146"/>
              <a:gd name="T9" fmla="*/ 114 h 146"/>
              <a:gd name="T10" fmla="*/ 124 w 146"/>
              <a:gd name="T11" fmla="*/ 124 h 146"/>
              <a:gd name="T12" fmla="*/ 112 w 146"/>
              <a:gd name="T13" fmla="*/ 134 h 146"/>
              <a:gd name="T14" fmla="*/ 100 w 146"/>
              <a:gd name="T15" fmla="*/ 140 h 146"/>
              <a:gd name="T16" fmla="*/ 86 w 146"/>
              <a:gd name="T17" fmla="*/ 144 h 146"/>
              <a:gd name="T18" fmla="*/ 72 w 146"/>
              <a:gd name="T19" fmla="*/ 146 h 146"/>
              <a:gd name="T20" fmla="*/ 72 w 146"/>
              <a:gd name="T21" fmla="*/ 146 h 146"/>
              <a:gd name="T22" fmla="*/ 58 w 146"/>
              <a:gd name="T23" fmla="*/ 144 h 146"/>
              <a:gd name="T24" fmla="*/ 44 w 146"/>
              <a:gd name="T25" fmla="*/ 140 h 146"/>
              <a:gd name="T26" fmla="*/ 32 w 146"/>
              <a:gd name="T27" fmla="*/ 134 h 146"/>
              <a:gd name="T28" fmla="*/ 20 w 146"/>
              <a:gd name="T29" fmla="*/ 124 h 146"/>
              <a:gd name="T30" fmla="*/ 12 w 146"/>
              <a:gd name="T31" fmla="*/ 114 h 146"/>
              <a:gd name="T32" fmla="*/ 6 w 146"/>
              <a:gd name="T33" fmla="*/ 100 h 146"/>
              <a:gd name="T34" fmla="*/ 0 w 146"/>
              <a:gd name="T35" fmla="*/ 88 h 146"/>
              <a:gd name="T36" fmla="*/ 0 w 146"/>
              <a:gd name="T37" fmla="*/ 72 h 146"/>
              <a:gd name="T38" fmla="*/ 0 w 146"/>
              <a:gd name="T39" fmla="*/ 72 h 146"/>
              <a:gd name="T40" fmla="*/ 0 w 146"/>
              <a:gd name="T41" fmla="*/ 58 h 146"/>
              <a:gd name="T42" fmla="*/ 6 w 146"/>
              <a:gd name="T43" fmla="*/ 44 h 146"/>
              <a:gd name="T44" fmla="*/ 12 w 146"/>
              <a:gd name="T45" fmla="*/ 32 h 146"/>
              <a:gd name="T46" fmla="*/ 20 w 146"/>
              <a:gd name="T47" fmla="*/ 22 h 146"/>
              <a:gd name="T48" fmla="*/ 32 w 146"/>
              <a:gd name="T49" fmla="*/ 12 h 146"/>
              <a:gd name="T50" fmla="*/ 44 w 146"/>
              <a:gd name="T51" fmla="*/ 6 h 146"/>
              <a:gd name="T52" fmla="*/ 58 w 146"/>
              <a:gd name="T53" fmla="*/ 2 h 146"/>
              <a:gd name="T54" fmla="*/ 72 w 146"/>
              <a:gd name="T55" fmla="*/ 0 h 146"/>
              <a:gd name="T56" fmla="*/ 72 w 146"/>
              <a:gd name="T57" fmla="*/ 0 h 146"/>
              <a:gd name="T58" fmla="*/ 86 w 146"/>
              <a:gd name="T59" fmla="*/ 2 h 146"/>
              <a:gd name="T60" fmla="*/ 100 w 146"/>
              <a:gd name="T61" fmla="*/ 6 h 146"/>
              <a:gd name="T62" fmla="*/ 112 w 146"/>
              <a:gd name="T63" fmla="*/ 12 h 146"/>
              <a:gd name="T64" fmla="*/ 124 w 146"/>
              <a:gd name="T65" fmla="*/ 22 h 146"/>
              <a:gd name="T66" fmla="*/ 132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2" y="114"/>
                </a:lnTo>
                <a:lnTo>
                  <a:pt x="124" y="124"/>
                </a:lnTo>
                <a:lnTo>
                  <a:pt x="112" y="134"/>
                </a:lnTo>
                <a:lnTo>
                  <a:pt x="100" y="140"/>
                </a:lnTo>
                <a:lnTo>
                  <a:pt x="86" y="144"/>
                </a:lnTo>
                <a:lnTo>
                  <a:pt x="72" y="146"/>
                </a:lnTo>
                <a:lnTo>
                  <a:pt x="72" y="146"/>
                </a:lnTo>
                <a:lnTo>
                  <a:pt x="58" y="144"/>
                </a:lnTo>
                <a:lnTo>
                  <a:pt x="44" y="140"/>
                </a:lnTo>
                <a:lnTo>
                  <a:pt x="32" y="134"/>
                </a:lnTo>
                <a:lnTo>
                  <a:pt x="20" y="124"/>
                </a:lnTo>
                <a:lnTo>
                  <a:pt x="12" y="114"/>
                </a:lnTo>
                <a:lnTo>
                  <a:pt x="6" y="100"/>
                </a:lnTo>
                <a:lnTo>
                  <a:pt x="0" y="88"/>
                </a:lnTo>
                <a:lnTo>
                  <a:pt x="0" y="72"/>
                </a:lnTo>
                <a:lnTo>
                  <a:pt x="0" y="72"/>
                </a:lnTo>
                <a:lnTo>
                  <a:pt x="0" y="58"/>
                </a:lnTo>
                <a:lnTo>
                  <a:pt x="6" y="44"/>
                </a:lnTo>
                <a:lnTo>
                  <a:pt x="12" y="32"/>
                </a:lnTo>
                <a:lnTo>
                  <a:pt x="20" y="22"/>
                </a:lnTo>
                <a:lnTo>
                  <a:pt x="32" y="12"/>
                </a:lnTo>
                <a:lnTo>
                  <a:pt x="44" y="6"/>
                </a:lnTo>
                <a:lnTo>
                  <a:pt x="58" y="2"/>
                </a:lnTo>
                <a:lnTo>
                  <a:pt x="72" y="0"/>
                </a:lnTo>
                <a:lnTo>
                  <a:pt x="72" y="0"/>
                </a:lnTo>
                <a:lnTo>
                  <a:pt x="86" y="2"/>
                </a:lnTo>
                <a:lnTo>
                  <a:pt x="100" y="6"/>
                </a:lnTo>
                <a:lnTo>
                  <a:pt x="112" y="12"/>
                </a:lnTo>
                <a:lnTo>
                  <a:pt x="124" y="22"/>
                </a:lnTo>
                <a:lnTo>
                  <a:pt x="132"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2" name="Freeform 32"/>
          <p:cNvSpPr>
            <a:spLocks/>
          </p:cNvSpPr>
          <p:nvPr/>
        </p:nvSpPr>
        <p:spPr bwMode="auto">
          <a:xfrm>
            <a:off x="8747350" y="1027270"/>
            <a:ext cx="115880" cy="115880"/>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6 w 146"/>
              <a:gd name="T25" fmla="*/ 140 h 146"/>
              <a:gd name="T26" fmla="*/ 32 w 146"/>
              <a:gd name="T27" fmla="*/ 132 h 146"/>
              <a:gd name="T28" fmla="*/ 22 w 146"/>
              <a:gd name="T29" fmla="*/ 124 h 146"/>
              <a:gd name="T30" fmla="*/ 14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4 w 146"/>
              <a:gd name="T45" fmla="*/ 32 h 146"/>
              <a:gd name="T46" fmla="*/ 22 w 146"/>
              <a:gd name="T47" fmla="*/ 20 h 146"/>
              <a:gd name="T48" fmla="*/ 32 w 146"/>
              <a:gd name="T49" fmla="*/ 12 h 146"/>
              <a:gd name="T50" fmla="*/ 46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0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6" y="140"/>
                </a:lnTo>
                <a:lnTo>
                  <a:pt x="32" y="132"/>
                </a:lnTo>
                <a:lnTo>
                  <a:pt x="22" y="124"/>
                </a:lnTo>
                <a:lnTo>
                  <a:pt x="14" y="114"/>
                </a:lnTo>
                <a:lnTo>
                  <a:pt x="6" y="100"/>
                </a:lnTo>
                <a:lnTo>
                  <a:pt x="2" y="88"/>
                </a:lnTo>
                <a:lnTo>
                  <a:pt x="0" y="72"/>
                </a:lnTo>
                <a:lnTo>
                  <a:pt x="0" y="72"/>
                </a:lnTo>
                <a:lnTo>
                  <a:pt x="2" y="58"/>
                </a:lnTo>
                <a:lnTo>
                  <a:pt x="6" y="44"/>
                </a:lnTo>
                <a:lnTo>
                  <a:pt x="14" y="32"/>
                </a:lnTo>
                <a:lnTo>
                  <a:pt x="22" y="20"/>
                </a:lnTo>
                <a:lnTo>
                  <a:pt x="32" y="12"/>
                </a:lnTo>
                <a:lnTo>
                  <a:pt x="46" y="6"/>
                </a:lnTo>
                <a:lnTo>
                  <a:pt x="58" y="2"/>
                </a:lnTo>
                <a:lnTo>
                  <a:pt x="74" y="0"/>
                </a:lnTo>
                <a:lnTo>
                  <a:pt x="74" y="0"/>
                </a:lnTo>
                <a:lnTo>
                  <a:pt x="88" y="2"/>
                </a:lnTo>
                <a:lnTo>
                  <a:pt x="102" y="6"/>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3" name="Freeform 33"/>
          <p:cNvSpPr>
            <a:spLocks/>
          </p:cNvSpPr>
          <p:nvPr/>
        </p:nvSpPr>
        <p:spPr bwMode="auto">
          <a:xfrm>
            <a:off x="6060680" y="2315441"/>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40 h 144"/>
              <a:gd name="T16" fmla="*/ 87 w 145"/>
              <a:gd name="T17" fmla="*/ 144 h 144"/>
              <a:gd name="T18" fmla="*/ 73 w 145"/>
              <a:gd name="T19" fmla="*/ 144 h 144"/>
              <a:gd name="T20" fmla="*/ 73 w 145"/>
              <a:gd name="T21" fmla="*/ 144 h 144"/>
              <a:gd name="T22" fmla="*/ 57 w 145"/>
              <a:gd name="T23" fmla="*/ 144 h 144"/>
              <a:gd name="T24" fmla="*/ 45 w 145"/>
              <a:gd name="T25" fmla="*/ 140 h 144"/>
              <a:gd name="T26" fmla="*/ 32 w 145"/>
              <a:gd name="T27" fmla="*/ 132 h 144"/>
              <a:gd name="T28" fmla="*/ 22 w 145"/>
              <a:gd name="T29" fmla="*/ 124 h 144"/>
              <a:gd name="T30" fmla="*/ 14 w 145"/>
              <a:gd name="T31" fmla="*/ 112 h 144"/>
              <a:gd name="T32" fmla="*/ 6 w 145"/>
              <a:gd name="T33" fmla="*/ 100 h 144"/>
              <a:gd name="T34" fmla="*/ 2 w 145"/>
              <a:gd name="T35" fmla="*/ 86 h 144"/>
              <a:gd name="T36" fmla="*/ 0 w 145"/>
              <a:gd name="T37" fmla="*/ 72 h 144"/>
              <a:gd name="T38" fmla="*/ 0 w 145"/>
              <a:gd name="T39" fmla="*/ 72 h 144"/>
              <a:gd name="T40" fmla="*/ 2 w 145"/>
              <a:gd name="T41" fmla="*/ 58 h 144"/>
              <a:gd name="T42" fmla="*/ 6 w 145"/>
              <a:gd name="T43" fmla="*/ 44 h 144"/>
              <a:gd name="T44" fmla="*/ 14 w 145"/>
              <a:gd name="T45" fmla="*/ 32 h 144"/>
              <a:gd name="T46" fmla="*/ 22 w 145"/>
              <a:gd name="T47" fmla="*/ 20 h 144"/>
              <a:gd name="T48" fmla="*/ 32 w 145"/>
              <a:gd name="T49" fmla="*/ 12 h 144"/>
              <a:gd name="T50" fmla="*/ 45 w 145"/>
              <a:gd name="T51" fmla="*/ 4 h 144"/>
              <a:gd name="T52" fmla="*/ 57 w 145"/>
              <a:gd name="T53" fmla="*/ 0 h 144"/>
              <a:gd name="T54" fmla="*/ 73 w 145"/>
              <a:gd name="T55" fmla="*/ 0 h 144"/>
              <a:gd name="T56" fmla="*/ 73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40"/>
                </a:lnTo>
                <a:lnTo>
                  <a:pt x="87" y="144"/>
                </a:lnTo>
                <a:lnTo>
                  <a:pt x="73" y="144"/>
                </a:lnTo>
                <a:lnTo>
                  <a:pt x="73" y="144"/>
                </a:lnTo>
                <a:lnTo>
                  <a:pt x="57" y="144"/>
                </a:lnTo>
                <a:lnTo>
                  <a:pt x="45" y="140"/>
                </a:lnTo>
                <a:lnTo>
                  <a:pt x="32" y="132"/>
                </a:lnTo>
                <a:lnTo>
                  <a:pt x="22" y="124"/>
                </a:lnTo>
                <a:lnTo>
                  <a:pt x="14" y="112"/>
                </a:lnTo>
                <a:lnTo>
                  <a:pt x="6" y="100"/>
                </a:lnTo>
                <a:lnTo>
                  <a:pt x="2" y="86"/>
                </a:lnTo>
                <a:lnTo>
                  <a:pt x="0" y="72"/>
                </a:lnTo>
                <a:lnTo>
                  <a:pt x="0" y="72"/>
                </a:lnTo>
                <a:lnTo>
                  <a:pt x="2" y="58"/>
                </a:lnTo>
                <a:lnTo>
                  <a:pt x="6" y="44"/>
                </a:lnTo>
                <a:lnTo>
                  <a:pt x="14" y="32"/>
                </a:lnTo>
                <a:lnTo>
                  <a:pt x="22" y="20"/>
                </a:lnTo>
                <a:lnTo>
                  <a:pt x="32" y="12"/>
                </a:lnTo>
                <a:lnTo>
                  <a:pt x="45" y="4"/>
                </a:lnTo>
                <a:lnTo>
                  <a:pt x="57" y="0"/>
                </a:lnTo>
                <a:lnTo>
                  <a:pt x="73" y="0"/>
                </a:lnTo>
                <a:lnTo>
                  <a:pt x="73"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4" name="Freeform 34"/>
          <p:cNvSpPr>
            <a:spLocks/>
          </p:cNvSpPr>
          <p:nvPr/>
        </p:nvSpPr>
        <p:spPr bwMode="auto">
          <a:xfrm>
            <a:off x="3922457" y="2895635"/>
            <a:ext cx="115880" cy="114293"/>
          </a:xfrm>
          <a:custGeom>
            <a:avLst/>
            <a:gdLst>
              <a:gd name="T0" fmla="*/ 146 w 146"/>
              <a:gd name="T1" fmla="*/ 72 h 144"/>
              <a:gd name="T2" fmla="*/ 146 w 146"/>
              <a:gd name="T3" fmla="*/ 72 h 144"/>
              <a:gd name="T4" fmla="*/ 144 w 146"/>
              <a:gd name="T5" fmla="*/ 86 h 144"/>
              <a:gd name="T6" fmla="*/ 140 w 146"/>
              <a:gd name="T7" fmla="*/ 100 h 144"/>
              <a:gd name="T8" fmla="*/ 134 w 146"/>
              <a:gd name="T9" fmla="*/ 112 h 144"/>
              <a:gd name="T10" fmla="*/ 124 w 146"/>
              <a:gd name="T11" fmla="*/ 124 h 144"/>
              <a:gd name="T12" fmla="*/ 114 w 146"/>
              <a:gd name="T13" fmla="*/ 132 h 144"/>
              <a:gd name="T14" fmla="*/ 102 w 146"/>
              <a:gd name="T15" fmla="*/ 140 h 144"/>
              <a:gd name="T16" fmla="*/ 88 w 146"/>
              <a:gd name="T17" fmla="*/ 144 h 144"/>
              <a:gd name="T18" fmla="*/ 74 w 146"/>
              <a:gd name="T19" fmla="*/ 144 h 144"/>
              <a:gd name="T20" fmla="*/ 74 w 146"/>
              <a:gd name="T21" fmla="*/ 144 h 144"/>
              <a:gd name="T22" fmla="*/ 58 w 146"/>
              <a:gd name="T23" fmla="*/ 144 h 144"/>
              <a:gd name="T24" fmla="*/ 46 w 146"/>
              <a:gd name="T25" fmla="*/ 140 h 144"/>
              <a:gd name="T26" fmla="*/ 32 w 146"/>
              <a:gd name="T27" fmla="*/ 132 h 144"/>
              <a:gd name="T28" fmla="*/ 22 w 146"/>
              <a:gd name="T29" fmla="*/ 124 h 144"/>
              <a:gd name="T30" fmla="*/ 12 w 146"/>
              <a:gd name="T31" fmla="*/ 112 h 144"/>
              <a:gd name="T32" fmla="*/ 6 w 146"/>
              <a:gd name="T33" fmla="*/ 100 h 144"/>
              <a:gd name="T34" fmla="*/ 2 w 146"/>
              <a:gd name="T35" fmla="*/ 86 h 144"/>
              <a:gd name="T36" fmla="*/ 0 w 146"/>
              <a:gd name="T37" fmla="*/ 72 h 144"/>
              <a:gd name="T38" fmla="*/ 0 w 146"/>
              <a:gd name="T39" fmla="*/ 72 h 144"/>
              <a:gd name="T40" fmla="*/ 2 w 146"/>
              <a:gd name="T41" fmla="*/ 58 h 144"/>
              <a:gd name="T42" fmla="*/ 6 w 146"/>
              <a:gd name="T43" fmla="*/ 44 h 144"/>
              <a:gd name="T44" fmla="*/ 12 w 146"/>
              <a:gd name="T45" fmla="*/ 32 h 144"/>
              <a:gd name="T46" fmla="*/ 22 w 146"/>
              <a:gd name="T47" fmla="*/ 20 h 144"/>
              <a:gd name="T48" fmla="*/ 32 w 146"/>
              <a:gd name="T49" fmla="*/ 12 h 144"/>
              <a:gd name="T50" fmla="*/ 46 w 146"/>
              <a:gd name="T51" fmla="*/ 4 h 144"/>
              <a:gd name="T52" fmla="*/ 58 w 146"/>
              <a:gd name="T53" fmla="*/ 0 h 144"/>
              <a:gd name="T54" fmla="*/ 74 w 146"/>
              <a:gd name="T55" fmla="*/ 0 h 144"/>
              <a:gd name="T56" fmla="*/ 74 w 146"/>
              <a:gd name="T57" fmla="*/ 0 h 144"/>
              <a:gd name="T58" fmla="*/ 88 w 146"/>
              <a:gd name="T59" fmla="*/ 0 h 144"/>
              <a:gd name="T60" fmla="*/ 102 w 146"/>
              <a:gd name="T61" fmla="*/ 4 h 144"/>
              <a:gd name="T62" fmla="*/ 114 w 146"/>
              <a:gd name="T63" fmla="*/ 12 h 144"/>
              <a:gd name="T64" fmla="*/ 124 w 146"/>
              <a:gd name="T65" fmla="*/ 20 h 144"/>
              <a:gd name="T66" fmla="*/ 134 w 146"/>
              <a:gd name="T67" fmla="*/ 32 h 144"/>
              <a:gd name="T68" fmla="*/ 140 w 146"/>
              <a:gd name="T69" fmla="*/ 44 h 144"/>
              <a:gd name="T70" fmla="*/ 144 w 146"/>
              <a:gd name="T71" fmla="*/ 58 h 144"/>
              <a:gd name="T72" fmla="*/ 146 w 146"/>
              <a:gd name="T73" fmla="*/ 72 h 144"/>
              <a:gd name="T74" fmla="*/ 146 w 146"/>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4">
                <a:moveTo>
                  <a:pt x="146" y="72"/>
                </a:moveTo>
                <a:lnTo>
                  <a:pt x="146" y="72"/>
                </a:lnTo>
                <a:lnTo>
                  <a:pt x="144" y="86"/>
                </a:lnTo>
                <a:lnTo>
                  <a:pt x="140" y="100"/>
                </a:lnTo>
                <a:lnTo>
                  <a:pt x="134" y="112"/>
                </a:lnTo>
                <a:lnTo>
                  <a:pt x="124" y="124"/>
                </a:lnTo>
                <a:lnTo>
                  <a:pt x="114" y="132"/>
                </a:lnTo>
                <a:lnTo>
                  <a:pt x="102" y="140"/>
                </a:lnTo>
                <a:lnTo>
                  <a:pt x="88" y="144"/>
                </a:lnTo>
                <a:lnTo>
                  <a:pt x="74" y="144"/>
                </a:lnTo>
                <a:lnTo>
                  <a:pt x="74" y="144"/>
                </a:lnTo>
                <a:lnTo>
                  <a:pt x="58" y="144"/>
                </a:lnTo>
                <a:lnTo>
                  <a:pt x="46" y="140"/>
                </a:lnTo>
                <a:lnTo>
                  <a:pt x="32" y="132"/>
                </a:lnTo>
                <a:lnTo>
                  <a:pt x="22" y="124"/>
                </a:lnTo>
                <a:lnTo>
                  <a:pt x="12" y="112"/>
                </a:lnTo>
                <a:lnTo>
                  <a:pt x="6" y="100"/>
                </a:lnTo>
                <a:lnTo>
                  <a:pt x="2" y="86"/>
                </a:lnTo>
                <a:lnTo>
                  <a:pt x="0" y="72"/>
                </a:lnTo>
                <a:lnTo>
                  <a:pt x="0" y="72"/>
                </a:lnTo>
                <a:lnTo>
                  <a:pt x="2" y="58"/>
                </a:lnTo>
                <a:lnTo>
                  <a:pt x="6" y="44"/>
                </a:lnTo>
                <a:lnTo>
                  <a:pt x="12" y="32"/>
                </a:lnTo>
                <a:lnTo>
                  <a:pt x="22" y="20"/>
                </a:lnTo>
                <a:lnTo>
                  <a:pt x="32" y="12"/>
                </a:lnTo>
                <a:lnTo>
                  <a:pt x="46" y="4"/>
                </a:lnTo>
                <a:lnTo>
                  <a:pt x="58" y="0"/>
                </a:lnTo>
                <a:lnTo>
                  <a:pt x="74" y="0"/>
                </a:lnTo>
                <a:lnTo>
                  <a:pt x="74" y="0"/>
                </a:lnTo>
                <a:lnTo>
                  <a:pt x="88" y="0"/>
                </a:lnTo>
                <a:lnTo>
                  <a:pt x="102" y="4"/>
                </a:lnTo>
                <a:lnTo>
                  <a:pt x="114" y="12"/>
                </a:lnTo>
                <a:lnTo>
                  <a:pt x="124" y="20"/>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5" name="Freeform 35"/>
          <p:cNvSpPr>
            <a:spLocks/>
          </p:cNvSpPr>
          <p:nvPr/>
        </p:nvSpPr>
        <p:spPr bwMode="auto">
          <a:xfrm>
            <a:off x="3278768" y="2965480"/>
            <a:ext cx="115087" cy="114293"/>
          </a:xfrm>
          <a:custGeom>
            <a:avLst/>
            <a:gdLst>
              <a:gd name="T0" fmla="*/ 145 w 145"/>
              <a:gd name="T1" fmla="*/ 72 h 144"/>
              <a:gd name="T2" fmla="*/ 145 w 145"/>
              <a:gd name="T3" fmla="*/ 72 h 144"/>
              <a:gd name="T4" fmla="*/ 143 w 145"/>
              <a:gd name="T5" fmla="*/ 86 h 144"/>
              <a:gd name="T6" fmla="*/ 139 w 145"/>
              <a:gd name="T7" fmla="*/ 100 h 144"/>
              <a:gd name="T8" fmla="*/ 133 w 145"/>
              <a:gd name="T9" fmla="*/ 112 h 144"/>
              <a:gd name="T10" fmla="*/ 123 w 145"/>
              <a:gd name="T11" fmla="*/ 124 h 144"/>
              <a:gd name="T12" fmla="*/ 113 w 145"/>
              <a:gd name="T13" fmla="*/ 132 h 144"/>
              <a:gd name="T14" fmla="*/ 101 w 145"/>
              <a:gd name="T15" fmla="*/ 138 h 144"/>
              <a:gd name="T16" fmla="*/ 87 w 145"/>
              <a:gd name="T17" fmla="*/ 144 h 144"/>
              <a:gd name="T18" fmla="*/ 71 w 145"/>
              <a:gd name="T19" fmla="*/ 144 h 144"/>
              <a:gd name="T20" fmla="*/ 71 w 145"/>
              <a:gd name="T21" fmla="*/ 144 h 144"/>
              <a:gd name="T22" fmla="*/ 57 w 145"/>
              <a:gd name="T23" fmla="*/ 144 h 144"/>
              <a:gd name="T24" fmla="*/ 43 w 145"/>
              <a:gd name="T25" fmla="*/ 138 h 144"/>
              <a:gd name="T26" fmla="*/ 31 w 145"/>
              <a:gd name="T27" fmla="*/ 132 h 144"/>
              <a:gd name="T28" fmla="*/ 21 w 145"/>
              <a:gd name="T29" fmla="*/ 124 h 144"/>
              <a:gd name="T30" fmla="*/ 11 w 145"/>
              <a:gd name="T31" fmla="*/ 112 h 144"/>
              <a:gd name="T32" fmla="*/ 5 w 145"/>
              <a:gd name="T33" fmla="*/ 100 h 144"/>
              <a:gd name="T34" fmla="*/ 2 w 145"/>
              <a:gd name="T35" fmla="*/ 86 h 144"/>
              <a:gd name="T36" fmla="*/ 0 w 145"/>
              <a:gd name="T37" fmla="*/ 72 h 144"/>
              <a:gd name="T38" fmla="*/ 0 w 145"/>
              <a:gd name="T39" fmla="*/ 72 h 144"/>
              <a:gd name="T40" fmla="*/ 2 w 145"/>
              <a:gd name="T41" fmla="*/ 58 h 144"/>
              <a:gd name="T42" fmla="*/ 5 w 145"/>
              <a:gd name="T43" fmla="*/ 44 h 144"/>
              <a:gd name="T44" fmla="*/ 11 w 145"/>
              <a:gd name="T45" fmla="*/ 32 h 144"/>
              <a:gd name="T46" fmla="*/ 21 w 145"/>
              <a:gd name="T47" fmla="*/ 20 h 144"/>
              <a:gd name="T48" fmla="*/ 31 w 145"/>
              <a:gd name="T49" fmla="*/ 12 h 144"/>
              <a:gd name="T50" fmla="*/ 43 w 145"/>
              <a:gd name="T51" fmla="*/ 4 h 144"/>
              <a:gd name="T52" fmla="*/ 57 w 145"/>
              <a:gd name="T53" fmla="*/ 0 h 144"/>
              <a:gd name="T54" fmla="*/ 71 w 145"/>
              <a:gd name="T55" fmla="*/ 0 h 144"/>
              <a:gd name="T56" fmla="*/ 71 w 145"/>
              <a:gd name="T57" fmla="*/ 0 h 144"/>
              <a:gd name="T58" fmla="*/ 87 w 145"/>
              <a:gd name="T59" fmla="*/ 0 h 144"/>
              <a:gd name="T60" fmla="*/ 101 w 145"/>
              <a:gd name="T61" fmla="*/ 4 h 144"/>
              <a:gd name="T62" fmla="*/ 113 w 145"/>
              <a:gd name="T63" fmla="*/ 12 h 144"/>
              <a:gd name="T64" fmla="*/ 123 w 145"/>
              <a:gd name="T65" fmla="*/ 20 h 144"/>
              <a:gd name="T66" fmla="*/ 133 w 145"/>
              <a:gd name="T67" fmla="*/ 32 h 144"/>
              <a:gd name="T68" fmla="*/ 139 w 145"/>
              <a:gd name="T69" fmla="*/ 44 h 144"/>
              <a:gd name="T70" fmla="*/ 143 w 145"/>
              <a:gd name="T71" fmla="*/ 58 h 144"/>
              <a:gd name="T72" fmla="*/ 145 w 145"/>
              <a:gd name="T73" fmla="*/ 72 h 144"/>
              <a:gd name="T74" fmla="*/ 145 w 145"/>
              <a:gd name="T7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4">
                <a:moveTo>
                  <a:pt x="145" y="72"/>
                </a:moveTo>
                <a:lnTo>
                  <a:pt x="145" y="72"/>
                </a:lnTo>
                <a:lnTo>
                  <a:pt x="143" y="86"/>
                </a:lnTo>
                <a:lnTo>
                  <a:pt x="139" y="100"/>
                </a:lnTo>
                <a:lnTo>
                  <a:pt x="133" y="112"/>
                </a:lnTo>
                <a:lnTo>
                  <a:pt x="123" y="124"/>
                </a:lnTo>
                <a:lnTo>
                  <a:pt x="113" y="132"/>
                </a:lnTo>
                <a:lnTo>
                  <a:pt x="101" y="138"/>
                </a:lnTo>
                <a:lnTo>
                  <a:pt x="87" y="144"/>
                </a:lnTo>
                <a:lnTo>
                  <a:pt x="71" y="144"/>
                </a:lnTo>
                <a:lnTo>
                  <a:pt x="71" y="144"/>
                </a:lnTo>
                <a:lnTo>
                  <a:pt x="57" y="144"/>
                </a:lnTo>
                <a:lnTo>
                  <a:pt x="43" y="138"/>
                </a:lnTo>
                <a:lnTo>
                  <a:pt x="31" y="132"/>
                </a:lnTo>
                <a:lnTo>
                  <a:pt x="21" y="124"/>
                </a:lnTo>
                <a:lnTo>
                  <a:pt x="11" y="112"/>
                </a:lnTo>
                <a:lnTo>
                  <a:pt x="5" y="100"/>
                </a:lnTo>
                <a:lnTo>
                  <a:pt x="2" y="86"/>
                </a:lnTo>
                <a:lnTo>
                  <a:pt x="0" y="72"/>
                </a:lnTo>
                <a:lnTo>
                  <a:pt x="0" y="72"/>
                </a:lnTo>
                <a:lnTo>
                  <a:pt x="2" y="58"/>
                </a:lnTo>
                <a:lnTo>
                  <a:pt x="5" y="44"/>
                </a:lnTo>
                <a:lnTo>
                  <a:pt x="11" y="32"/>
                </a:lnTo>
                <a:lnTo>
                  <a:pt x="21" y="20"/>
                </a:lnTo>
                <a:lnTo>
                  <a:pt x="31" y="12"/>
                </a:lnTo>
                <a:lnTo>
                  <a:pt x="43" y="4"/>
                </a:lnTo>
                <a:lnTo>
                  <a:pt x="57" y="0"/>
                </a:lnTo>
                <a:lnTo>
                  <a:pt x="71" y="0"/>
                </a:lnTo>
                <a:lnTo>
                  <a:pt x="71" y="0"/>
                </a:lnTo>
                <a:lnTo>
                  <a:pt x="87" y="0"/>
                </a:lnTo>
                <a:lnTo>
                  <a:pt x="101" y="4"/>
                </a:lnTo>
                <a:lnTo>
                  <a:pt x="113" y="12"/>
                </a:lnTo>
                <a:lnTo>
                  <a:pt x="123" y="20"/>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36" name="Freeform 36"/>
          <p:cNvSpPr>
            <a:spLocks/>
          </p:cNvSpPr>
          <p:nvPr/>
        </p:nvSpPr>
        <p:spPr bwMode="auto">
          <a:xfrm>
            <a:off x="826240" y="2821028"/>
            <a:ext cx="115880" cy="115880"/>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grpSp>
        <p:nvGrpSpPr>
          <p:cNvPr id="2" name="Grup 1"/>
          <p:cNvGrpSpPr/>
          <p:nvPr/>
        </p:nvGrpSpPr>
        <p:grpSpPr>
          <a:xfrm>
            <a:off x="2035042" y="621972"/>
            <a:ext cx="10164895" cy="2818423"/>
            <a:chOff x="4029075" y="2151063"/>
            <a:chExt cx="20331113" cy="5637212"/>
          </a:xfrm>
        </p:grpSpPr>
        <p:sp>
          <p:nvSpPr>
            <p:cNvPr id="42" name="Freeform 42"/>
            <p:cNvSpPr>
              <a:spLocks/>
            </p:cNvSpPr>
            <p:nvPr/>
          </p:nvSpPr>
          <p:spPr bwMode="auto">
            <a:xfrm>
              <a:off x="4159250" y="6570663"/>
              <a:ext cx="7515225" cy="1058863"/>
            </a:xfrm>
            <a:custGeom>
              <a:avLst/>
              <a:gdLst>
                <a:gd name="T0" fmla="*/ 0 w 4734"/>
                <a:gd name="T1" fmla="*/ 655 h 667"/>
                <a:gd name="T2" fmla="*/ 0 w 4734"/>
                <a:gd name="T3" fmla="*/ 655 h 667"/>
                <a:gd name="T4" fmla="*/ 100 w 4734"/>
                <a:gd name="T5" fmla="*/ 659 h 667"/>
                <a:gd name="T6" fmla="*/ 218 w 4734"/>
                <a:gd name="T7" fmla="*/ 665 h 667"/>
                <a:gd name="T8" fmla="*/ 381 w 4734"/>
                <a:gd name="T9" fmla="*/ 667 h 667"/>
                <a:gd name="T10" fmla="*/ 583 w 4734"/>
                <a:gd name="T11" fmla="*/ 667 h 667"/>
                <a:gd name="T12" fmla="*/ 699 w 4734"/>
                <a:gd name="T13" fmla="*/ 665 h 667"/>
                <a:gd name="T14" fmla="*/ 825 w 4734"/>
                <a:gd name="T15" fmla="*/ 663 h 667"/>
                <a:gd name="T16" fmla="*/ 959 w 4734"/>
                <a:gd name="T17" fmla="*/ 659 h 667"/>
                <a:gd name="T18" fmla="*/ 1101 w 4734"/>
                <a:gd name="T19" fmla="*/ 653 h 667"/>
                <a:gd name="T20" fmla="*/ 1253 w 4734"/>
                <a:gd name="T21" fmla="*/ 645 h 667"/>
                <a:gd name="T22" fmla="*/ 1411 w 4734"/>
                <a:gd name="T23" fmla="*/ 633 h 667"/>
                <a:gd name="T24" fmla="*/ 1576 w 4734"/>
                <a:gd name="T25" fmla="*/ 621 h 667"/>
                <a:gd name="T26" fmla="*/ 1748 w 4734"/>
                <a:gd name="T27" fmla="*/ 605 h 667"/>
                <a:gd name="T28" fmla="*/ 1928 w 4734"/>
                <a:gd name="T29" fmla="*/ 587 h 667"/>
                <a:gd name="T30" fmla="*/ 2114 w 4734"/>
                <a:gd name="T31" fmla="*/ 567 h 667"/>
                <a:gd name="T32" fmla="*/ 2308 w 4734"/>
                <a:gd name="T33" fmla="*/ 541 h 667"/>
                <a:gd name="T34" fmla="*/ 2506 w 4734"/>
                <a:gd name="T35" fmla="*/ 515 h 667"/>
                <a:gd name="T36" fmla="*/ 2709 w 4734"/>
                <a:gd name="T37" fmla="*/ 483 h 667"/>
                <a:gd name="T38" fmla="*/ 2917 w 4734"/>
                <a:gd name="T39" fmla="*/ 447 h 667"/>
                <a:gd name="T40" fmla="*/ 3131 w 4734"/>
                <a:gd name="T41" fmla="*/ 407 h 667"/>
                <a:gd name="T42" fmla="*/ 3351 w 4734"/>
                <a:gd name="T43" fmla="*/ 363 h 667"/>
                <a:gd name="T44" fmla="*/ 3573 w 4734"/>
                <a:gd name="T45" fmla="*/ 315 h 667"/>
                <a:gd name="T46" fmla="*/ 3799 w 4734"/>
                <a:gd name="T47" fmla="*/ 263 h 667"/>
                <a:gd name="T48" fmla="*/ 4028 w 4734"/>
                <a:gd name="T49" fmla="*/ 205 h 667"/>
                <a:gd name="T50" fmla="*/ 4260 w 4734"/>
                <a:gd name="T51" fmla="*/ 142 h 667"/>
                <a:gd name="T52" fmla="*/ 4496 w 4734"/>
                <a:gd name="T53" fmla="*/ 74 h 667"/>
                <a:gd name="T54" fmla="*/ 4734 w 4734"/>
                <a:gd name="T5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34" h="667">
                  <a:moveTo>
                    <a:pt x="0" y="655"/>
                  </a:moveTo>
                  <a:lnTo>
                    <a:pt x="0" y="655"/>
                  </a:lnTo>
                  <a:lnTo>
                    <a:pt x="100" y="659"/>
                  </a:lnTo>
                  <a:lnTo>
                    <a:pt x="218" y="665"/>
                  </a:lnTo>
                  <a:lnTo>
                    <a:pt x="381" y="667"/>
                  </a:lnTo>
                  <a:lnTo>
                    <a:pt x="583" y="667"/>
                  </a:lnTo>
                  <a:lnTo>
                    <a:pt x="699" y="665"/>
                  </a:lnTo>
                  <a:lnTo>
                    <a:pt x="825" y="663"/>
                  </a:lnTo>
                  <a:lnTo>
                    <a:pt x="959" y="659"/>
                  </a:lnTo>
                  <a:lnTo>
                    <a:pt x="1101" y="653"/>
                  </a:lnTo>
                  <a:lnTo>
                    <a:pt x="1253" y="645"/>
                  </a:lnTo>
                  <a:lnTo>
                    <a:pt x="1411" y="633"/>
                  </a:lnTo>
                  <a:lnTo>
                    <a:pt x="1576" y="621"/>
                  </a:lnTo>
                  <a:lnTo>
                    <a:pt x="1748" y="605"/>
                  </a:lnTo>
                  <a:lnTo>
                    <a:pt x="1928" y="587"/>
                  </a:lnTo>
                  <a:lnTo>
                    <a:pt x="2114" y="567"/>
                  </a:lnTo>
                  <a:lnTo>
                    <a:pt x="2308" y="541"/>
                  </a:lnTo>
                  <a:lnTo>
                    <a:pt x="2506" y="515"/>
                  </a:lnTo>
                  <a:lnTo>
                    <a:pt x="2709" y="483"/>
                  </a:lnTo>
                  <a:lnTo>
                    <a:pt x="2917" y="447"/>
                  </a:lnTo>
                  <a:lnTo>
                    <a:pt x="3131" y="407"/>
                  </a:lnTo>
                  <a:lnTo>
                    <a:pt x="3351" y="363"/>
                  </a:lnTo>
                  <a:lnTo>
                    <a:pt x="3573" y="315"/>
                  </a:lnTo>
                  <a:lnTo>
                    <a:pt x="3799" y="263"/>
                  </a:lnTo>
                  <a:lnTo>
                    <a:pt x="4028" y="205"/>
                  </a:lnTo>
                  <a:lnTo>
                    <a:pt x="4260" y="142"/>
                  </a:lnTo>
                  <a:lnTo>
                    <a:pt x="4496" y="74"/>
                  </a:lnTo>
                  <a:lnTo>
                    <a:pt x="4734"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43" name="Freeform 43"/>
            <p:cNvSpPr>
              <a:spLocks/>
            </p:cNvSpPr>
            <p:nvPr/>
          </p:nvSpPr>
          <p:spPr bwMode="auto">
            <a:xfrm>
              <a:off x="4029075" y="7439025"/>
              <a:ext cx="349250" cy="349250"/>
            </a:xfrm>
            <a:custGeom>
              <a:avLst/>
              <a:gdLst>
                <a:gd name="T0" fmla="*/ 220 w 220"/>
                <a:gd name="T1" fmla="*/ 110 h 220"/>
                <a:gd name="T2" fmla="*/ 220 w 220"/>
                <a:gd name="T3" fmla="*/ 110 h 220"/>
                <a:gd name="T4" fmla="*/ 218 w 220"/>
                <a:gd name="T5" fmla="*/ 132 h 220"/>
                <a:gd name="T6" fmla="*/ 210 w 220"/>
                <a:gd name="T7" fmla="*/ 154 h 220"/>
                <a:gd name="T8" fmla="*/ 200 w 220"/>
                <a:gd name="T9" fmla="*/ 172 h 220"/>
                <a:gd name="T10" fmla="*/ 188 w 220"/>
                <a:gd name="T11" fmla="*/ 188 h 220"/>
                <a:gd name="T12" fmla="*/ 172 w 220"/>
                <a:gd name="T13" fmla="*/ 202 h 220"/>
                <a:gd name="T14" fmla="*/ 152 w 220"/>
                <a:gd name="T15" fmla="*/ 212 h 220"/>
                <a:gd name="T16" fmla="*/ 132 w 220"/>
                <a:gd name="T17" fmla="*/ 218 h 220"/>
                <a:gd name="T18" fmla="*/ 110 w 220"/>
                <a:gd name="T19" fmla="*/ 220 h 220"/>
                <a:gd name="T20" fmla="*/ 110 w 220"/>
                <a:gd name="T21" fmla="*/ 220 h 220"/>
                <a:gd name="T22" fmla="*/ 88 w 220"/>
                <a:gd name="T23" fmla="*/ 218 h 220"/>
                <a:gd name="T24" fmla="*/ 66 w 220"/>
                <a:gd name="T25" fmla="*/ 212 h 220"/>
                <a:gd name="T26" fmla="*/ 48 w 220"/>
                <a:gd name="T27" fmla="*/ 202 h 220"/>
                <a:gd name="T28" fmla="*/ 32 w 220"/>
                <a:gd name="T29" fmla="*/ 188 h 220"/>
                <a:gd name="T30" fmla="*/ 18 w 220"/>
                <a:gd name="T31" fmla="*/ 172 h 220"/>
                <a:gd name="T32" fmla="*/ 8 w 220"/>
                <a:gd name="T33" fmla="*/ 154 h 220"/>
                <a:gd name="T34" fmla="*/ 2 w 220"/>
                <a:gd name="T35" fmla="*/ 132 h 220"/>
                <a:gd name="T36" fmla="*/ 0 w 220"/>
                <a:gd name="T37" fmla="*/ 110 h 220"/>
                <a:gd name="T38" fmla="*/ 0 w 220"/>
                <a:gd name="T39" fmla="*/ 110 h 220"/>
                <a:gd name="T40" fmla="*/ 2 w 220"/>
                <a:gd name="T41" fmla="*/ 88 h 220"/>
                <a:gd name="T42" fmla="*/ 8 w 220"/>
                <a:gd name="T43" fmla="*/ 68 h 220"/>
                <a:gd name="T44" fmla="*/ 18 w 220"/>
                <a:gd name="T45" fmla="*/ 50 h 220"/>
                <a:gd name="T46" fmla="*/ 32 w 220"/>
                <a:gd name="T47" fmla="*/ 32 h 220"/>
                <a:gd name="T48" fmla="*/ 48 w 220"/>
                <a:gd name="T49" fmla="*/ 20 h 220"/>
                <a:gd name="T50" fmla="*/ 66 w 220"/>
                <a:gd name="T51" fmla="*/ 10 h 220"/>
                <a:gd name="T52" fmla="*/ 88 w 220"/>
                <a:gd name="T53" fmla="*/ 2 h 220"/>
                <a:gd name="T54" fmla="*/ 110 w 220"/>
                <a:gd name="T55" fmla="*/ 0 h 220"/>
                <a:gd name="T56" fmla="*/ 110 w 220"/>
                <a:gd name="T57" fmla="*/ 0 h 220"/>
                <a:gd name="T58" fmla="*/ 132 w 220"/>
                <a:gd name="T59" fmla="*/ 2 h 220"/>
                <a:gd name="T60" fmla="*/ 152 w 220"/>
                <a:gd name="T61" fmla="*/ 10 h 220"/>
                <a:gd name="T62" fmla="*/ 172 w 220"/>
                <a:gd name="T63" fmla="*/ 20 h 220"/>
                <a:gd name="T64" fmla="*/ 188 w 220"/>
                <a:gd name="T65" fmla="*/ 32 h 220"/>
                <a:gd name="T66" fmla="*/ 200 w 220"/>
                <a:gd name="T67" fmla="*/ 50 h 220"/>
                <a:gd name="T68" fmla="*/ 210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0" y="154"/>
                  </a:lnTo>
                  <a:lnTo>
                    <a:pt x="200" y="172"/>
                  </a:lnTo>
                  <a:lnTo>
                    <a:pt x="188" y="188"/>
                  </a:lnTo>
                  <a:lnTo>
                    <a:pt x="172" y="202"/>
                  </a:lnTo>
                  <a:lnTo>
                    <a:pt x="152" y="212"/>
                  </a:lnTo>
                  <a:lnTo>
                    <a:pt x="132" y="218"/>
                  </a:lnTo>
                  <a:lnTo>
                    <a:pt x="110" y="220"/>
                  </a:lnTo>
                  <a:lnTo>
                    <a:pt x="110" y="220"/>
                  </a:lnTo>
                  <a:lnTo>
                    <a:pt x="88" y="218"/>
                  </a:lnTo>
                  <a:lnTo>
                    <a:pt x="66" y="212"/>
                  </a:lnTo>
                  <a:lnTo>
                    <a:pt x="48" y="202"/>
                  </a:lnTo>
                  <a:lnTo>
                    <a:pt x="32" y="188"/>
                  </a:lnTo>
                  <a:lnTo>
                    <a:pt x="18" y="172"/>
                  </a:lnTo>
                  <a:lnTo>
                    <a:pt x="8" y="154"/>
                  </a:lnTo>
                  <a:lnTo>
                    <a:pt x="2" y="132"/>
                  </a:lnTo>
                  <a:lnTo>
                    <a:pt x="0" y="110"/>
                  </a:lnTo>
                  <a:lnTo>
                    <a:pt x="0" y="110"/>
                  </a:lnTo>
                  <a:lnTo>
                    <a:pt x="2" y="88"/>
                  </a:lnTo>
                  <a:lnTo>
                    <a:pt x="8" y="68"/>
                  </a:lnTo>
                  <a:lnTo>
                    <a:pt x="18" y="50"/>
                  </a:lnTo>
                  <a:lnTo>
                    <a:pt x="32" y="32"/>
                  </a:lnTo>
                  <a:lnTo>
                    <a:pt x="48" y="20"/>
                  </a:lnTo>
                  <a:lnTo>
                    <a:pt x="66" y="10"/>
                  </a:lnTo>
                  <a:lnTo>
                    <a:pt x="88" y="2"/>
                  </a:lnTo>
                  <a:lnTo>
                    <a:pt x="110" y="0"/>
                  </a:lnTo>
                  <a:lnTo>
                    <a:pt x="110" y="0"/>
                  </a:lnTo>
                  <a:lnTo>
                    <a:pt x="132" y="2"/>
                  </a:lnTo>
                  <a:lnTo>
                    <a:pt x="152" y="10"/>
                  </a:lnTo>
                  <a:lnTo>
                    <a:pt x="172" y="20"/>
                  </a:lnTo>
                  <a:lnTo>
                    <a:pt x="188" y="32"/>
                  </a:lnTo>
                  <a:lnTo>
                    <a:pt x="200" y="50"/>
                  </a:lnTo>
                  <a:lnTo>
                    <a:pt x="210"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4" name="Freeform 44"/>
            <p:cNvSpPr>
              <a:spLocks/>
            </p:cNvSpPr>
            <p:nvPr/>
          </p:nvSpPr>
          <p:spPr bwMode="auto">
            <a:xfrm>
              <a:off x="22345650" y="2173288"/>
              <a:ext cx="349250" cy="349250"/>
            </a:xfrm>
            <a:custGeom>
              <a:avLst/>
              <a:gdLst>
                <a:gd name="T0" fmla="*/ 220 w 220"/>
                <a:gd name="T1" fmla="*/ 110 h 220"/>
                <a:gd name="T2" fmla="*/ 220 w 220"/>
                <a:gd name="T3" fmla="*/ 110 h 220"/>
                <a:gd name="T4" fmla="*/ 218 w 220"/>
                <a:gd name="T5" fmla="*/ 132 h 220"/>
                <a:gd name="T6" fmla="*/ 212 w 220"/>
                <a:gd name="T7" fmla="*/ 154 h 220"/>
                <a:gd name="T8" fmla="*/ 202 w 220"/>
                <a:gd name="T9" fmla="*/ 172 h 220"/>
                <a:gd name="T10" fmla="*/ 188 w 220"/>
                <a:gd name="T11" fmla="*/ 188 h 220"/>
                <a:gd name="T12" fmla="*/ 172 w 220"/>
                <a:gd name="T13" fmla="*/ 202 h 220"/>
                <a:gd name="T14" fmla="*/ 154 w 220"/>
                <a:gd name="T15" fmla="*/ 212 h 220"/>
                <a:gd name="T16" fmla="*/ 132 w 220"/>
                <a:gd name="T17" fmla="*/ 218 h 220"/>
                <a:gd name="T18" fmla="*/ 110 w 220"/>
                <a:gd name="T19" fmla="*/ 220 h 220"/>
                <a:gd name="T20" fmla="*/ 110 w 220"/>
                <a:gd name="T21" fmla="*/ 220 h 220"/>
                <a:gd name="T22" fmla="*/ 88 w 220"/>
                <a:gd name="T23" fmla="*/ 218 h 220"/>
                <a:gd name="T24" fmla="*/ 68 w 220"/>
                <a:gd name="T25" fmla="*/ 212 h 220"/>
                <a:gd name="T26" fmla="*/ 50 w 220"/>
                <a:gd name="T27" fmla="*/ 202 h 220"/>
                <a:gd name="T28" fmla="*/ 32 w 220"/>
                <a:gd name="T29" fmla="*/ 188 h 220"/>
                <a:gd name="T30" fmla="*/ 20 w 220"/>
                <a:gd name="T31" fmla="*/ 172 h 220"/>
                <a:gd name="T32" fmla="*/ 10 w 220"/>
                <a:gd name="T33" fmla="*/ 154 h 220"/>
                <a:gd name="T34" fmla="*/ 2 w 220"/>
                <a:gd name="T35" fmla="*/ 132 h 220"/>
                <a:gd name="T36" fmla="*/ 0 w 220"/>
                <a:gd name="T37" fmla="*/ 110 h 220"/>
                <a:gd name="T38" fmla="*/ 0 w 220"/>
                <a:gd name="T39" fmla="*/ 110 h 220"/>
                <a:gd name="T40" fmla="*/ 2 w 220"/>
                <a:gd name="T41" fmla="*/ 88 h 220"/>
                <a:gd name="T42" fmla="*/ 10 w 220"/>
                <a:gd name="T43" fmla="*/ 68 h 220"/>
                <a:gd name="T44" fmla="*/ 20 w 220"/>
                <a:gd name="T45" fmla="*/ 50 h 220"/>
                <a:gd name="T46" fmla="*/ 32 w 220"/>
                <a:gd name="T47" fmla="*/ 32 h 220"/>
                <a:gd name="T48" fmla="*/ 50 w 220"/>
                <a:gd name="T49" fmla="*/ 20 h 220"/>
                <a:gd name="T50" fmla="*/ 68 w 220"/>
                <a:gd name="T51" fmla="*/ 10 h 220"/>
                <a:gd name="T52" fmla="*/ 88 w 220"/>
                <a:gd name="T53" fmla="*/ 2 h 220"/>
                <a:gd name="T54" fmla="*/ 110 w 220"/>
                <a:gd name="T55" fmla="*/ 0 h 220"/>
                <a:gd name="T56" fmla="*/ 110 w 220"/>
                <a:gd name="T57" fmla="*/ 0 h 220"/>
                <a:gd name="T58" fmla="*/ 132 w 220"/>
                <a:gd name="T59" fmla="*/ 2 h 220"/>
                <a:gd name="T60" fmla="*/ 154 w 220"/>
                <a:gd name="T61" fmla="*/ 10 h 220"/>
                <a:gd name="T62" fmla="*/ 172 w 220"/>
                <a:gd name="T63" fmla="*/ 20 h 220"/>
                <a:gd name="T64" fmla="*/ 188 w 220"/>
                <a:gd name="T65" fmla="*/ 32 h 220"/>
                <a:gd name="T66" fmla="*/ 202 w 220"/>
                <a:gd name="T67" fmla="*/ 50 h 220"/>
                <a:gd name="T68" fmla="*/ 212 w 220"/>
                <a:gd name="T69" fmla="*/ 68 h 220"/>
                <a:gd name="T70" fmla="*/ 218 w 220"/>
                <a:gd name="T71" fmla="*/ 88 h 220"/>
                <a:gd name="T72" fmla="*/ 220 w 220"/>
                <a:gd name="T73" fmla="*/ 110 h 220"/>
                <a:gd name="T74" fmla="*/ 220 w 220"/>
                <a:gd name="T75"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0">
                  <a:moveTo>
                    <a:pt x="220" y="110"/>
                  </a:moveTo>
                  <a:lnTo>
                    <a:pt x="220" y="110"/>
                  </a:lnTo>
                  <a:lnTo>
                    <a:pt x="218" y="132"/>
                  </a:lnTo>
                  <a:lnTo>
                    <a:pt x="212" y="154"/>
                  </a:lnTo>
                  <a:lnTo>
                    <a:pt x="202" y="172"/>
                  </a:lnTo>
                  <a:lnTo>
                    <a:pt x="188" y="188"/>
                  </a:lnTo>
                  <a:lnTo>
                    <a:pt x="172" y="202"/>
                  </a:lnTo>
                  <a:lnTo>
                    <a:pt x="154" y="212"/>
                  </a:lnTo>
                  <a:lnTo>
                    <a:pt x="132" y="218"/>
                  </a:lnTo>
                  <a:lnTo>
                    <a:pt x="110" y="220"/>
                  </a:lnTo>
                  <a:lnTo>
                    <a:pt x="110" y="220"/>
                  </a:lnTo>
                  <a:lnTo>
                    <a:pt x="88" y="218"/>
                  </a:lnTo>
                  <a:lnTo>
                    <a:pt x="68" y="212"/>
                  </a:lnTo>
                  <a:lnTo>
                    <a:pt x="50" y="202"/>
                  </a:lnTo>
                  <a:lnTo>
                    <a:pt x="32" y="188"/>
                  </a:lnTo>
                  <a:lnTo>
                    <a:pt x="20" y="172"/>
                  </a:lnTo>
                  <a:lnTo>
                    <a:pt x="10" y="154"/>
                  </a:lnTo>
                  <a:lnTo>
                    <a:pt x="2" y="132"/>
                  </a:lnTo>
                  <a:lnTo>
                    <a:pt x="0" y="110"/>
                  </a:lnTo>
                  <a:lnTo>
                    <a:pt x="0" y="110"/>
                  </a:lnTo>
                  <a:lnTo>
                    <a:pt x="2" y="88"/>
                  </a:lnTo>
                  <a:lnTo>
                    <a:pt x="10" y="68"/>
                  </a:lnTo>
                  <a:lnTo>
                    <a:pt x="20" y="50"/>
                  </a:lnTo>
                  <a:lnTo>
                    <a:pt x="32" y="32"/>
                  </a:lnTo>
                  <a:lnTo>
                    <a:pt x="50" y="20"/>
                  </a:lnTo>
                  <a:lnTo>
                    <a:pt x="68" y="10"/>
                  </a:lnTo>
                  <a:lnTo>
                    <a:pt x="88" y="2"/>
                  </a:lnTo>
                  <a:lnTo>
                    <a:pt x="110" y="0"/>
                  </a:lnTo>
                  <a:lnTo>
                    <a:pt x="110" y="0"/>
                  </a:lnTo>
                  <a:lnTo>
                    <a:pt x="132" y="2"/>
                  </a:lnTo>
                  <a:lnTo>
                    <a:pt x="154" y="10"/>
                  </a:lnTo>
                  <a:lnTo>
                    <a:pt x="172" y="20"/>
                  </a:lnTo>
                  <a:lnTo>
                    <a:pt x="188" y="32"/>
                  </a:lnTo>
                  <a:lnTo>
                    <a:pt x="202" y="50"/>
                  </a:lnTo>
                  <a:lnTo>
                    <a:pt x="212" y="68"/>
                  </a:lnTo>
                  <a:lnTo>
                    <a:pt x="218" y="88"/>
                  </a:lnTo>
                  <a:lnTo>
                    <a:pt x="220" y="110"/>
                  </a:lnTo>
                  <a:lnTo>
                    <a:pt x="220" y="110"/>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45" name="Freeform 45"/>
            <p:cNvSpPr>
              <a:spLocks/>
            </p:cNvSpPr>
            <p:nvPr/>
          </p:nvSpPr>
          <p:spPr bwMode="auto">
            <a:xfrm>
              <a:off x="11528425" y="6459538"/>
              <a:ext cx="231775" cy="231775"/>
            </a:xfrm>
            <a:custGeom>
              <a:avLst/>
              <a:gdLst>
                <a:gd name="T0" fmla="*/ 146 w 146"/>
                <a:gd name="T1" fmla="*/ 72 h 146"/>
                <a:gd name="T2" fmla="*/ 146 w 146"/>
                <a:gd name="T3" fmla="*/ 72 h 146"/>
                <a:gd name="T4" fmla="*/ 144 w 146"/>
                <a:gd name="T5" fmla="*/ 88 h 146"/>
                <a:gd name="T6" fmla="*/ 140 w 146"/>
                <a:gd name="T7" fmla="*/ 102 h 146"/>
                <a:gd name="T8" fmla="*/ 134 w 146"/>
                <a:gd name="T9" fmla="*/ 114 h 146"/>
                <a:gd name="T10" fmla="*/ 124 w 146"/>
                <a:gd name="T11" fmla="*/ 124 h 146"/>
                <a:gd name="T12" fmla="*/ 114 w 146"/>
                <a:gd name="T13" fmla="*/ 134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4 h 146"/>
                <a:gd name="T28" fmla="*/ 22 w 146"/>
                <a:gd name="T29" fmla="*/ 124 h 146"/>
                <a:gd name="T30" fmla="*/ 12 w 146"/>
                <a:gd name="T31" fmla="*/ 114 h 146"/>
                <a:gd name="T32" fmla="*/ 6 w 146"/>
                <a:gd name="T33" fmla="*/ 102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2"/>
                  </a:lnTo>
                  <a:lnTo>
                    <a:pt x="134" y="114"/>
                  </a:lnTo>
                  <a:lnTo>
                    <a:pt x="124" y="124"/>
                  </a:lnTo>
                  <a:lnTo>
                    <a:pt x="114" y="134"/>
                  </a:lnTo>
                  <a:lnTo>
                    <a:pt x="102" y="140"/>
                  </a:lnTo>
                  <a:lnTo>
                    <a:pt x="88" y="144"/>
                  </a:lnTo>
                  <a:lnTo>
                    <a:pt x="74" y="146"/>
                  </a:lnTo>
                  <a:lnTo>
                    <a:pt x="74"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2" name="Freeform 46"/>
            <p:cNvSpPr>
              <a:spLocks/>
            </p:cNvSpPr>
            <p:nvPr/>
          </p:nvSpPr>
          <p:spPr bwMode="auto">
            <a:xfrm>
              <a:off x="15906750" y="4505325"/>
              <a:ext cx="230188" cy="231775"/>
            </a:xfrm>
            <a:custGeom>
              <a:avLst/>
              <a:gdLst>
                <a:gd name="T0" fmla="*/ 145 w 145"/>
                <a:gd name="T1" fmla="*/ 74 h 146"/>
                <a:gd name="T2" fmla="*/ 145 w 145"/>
                <a:gd name="T3" fmla="*/ 74 h 146"/>
                <a:gd name="T4" fmla="*/ 143 w 145"/>
                <a:gd name="T5" fmla="*/ 88 h 146"/>
                <a:gd name="T6" fmla="*/ 139 w 145"/>
                <a:gd name="T7" fmla="*/ 102 h 146"/>
                <a:gd name="T8" fmla="*/ 133 w 145"/>
                <a:gd name="T9" fmla="*/ 114 h 146"/>
                <a:gd name="T10" fmla="*/ 123 w 145"/>
                <a:gd name="T11" fmla="*/ 124 h 146"/>
                <a:gd name="T12" fmla="*/ 113 w 145"/>
                <a:gd name="T13" fmla="*/ 134 h 146"/>
                <a:gd name="T14" fmla="*/ 101 w 145"/>
                <a:gd name="T15" fmla="*/ 140 h 146"/>
                <a:gd name="T16" fmla="*/ 87 w 145"/>
                <a:gd name="T17" fmla="*/ 144 h 146"/>
                <a:gd name="T18" fmla="*/ 71 w 145"/>
                <a:gd name="T19" fmla="*/ 146 h 146"/>
                <a:gd name="T20" fmla="*/ 71 w 145"/>
                <a:gd name="T21" fmla="*/ 146 h 146"/>
                <a:gd name="T22" fmla="*/ 57 w 145"/>
                <a:gd name="T23" fmla="*/ 144 h 146"/>
                <a:gd name="T24" fmla="*/ 43 w 145"/>
                <a:gd name="T25" fmla="*/ 140 h 146"/>
                <a:gd name="T26" fmla="*/ 31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4 h 146"/>
                <a:gd name="T38" fmla="*/ 0 w 145"/>
                <a:gd name="T39" fmla="*/ 74 h 146"/>
                <a:gd name="T40" fmla="*/ 2 w 145"/>
                <a:gd name="T41" fmla="*/ 58 h 146"/>
                <a:gd name="T42" fmla="*/ 6 w 145"/>
                <a:gd name="T43" fmla="*/ 44 h 146"/>
                <a:gd name="T44" fmla="*/ 12 w 145"/>
                <a:gd name="T45" fmla="*/ 32 h 146"/>
                <a:gd name="T46" fmla="*/ 22 w 145"/>
                <a:gd name="T47" fmla="*/ 22 h 146"/>
                <a:gd name="T48" fmla="*/ 31 w 145"/>
                <a:gd name="T49" fmla="*/ 12 h 146"/>
                <a:gd name="T50" fmla="*/ 43 w 145"/>
                <a:gd name="T51" fmla="*/ 6 h 146"/>
                <a:gd name="T52" fmla="*/ 57 w 145"/>
                <a:gd name="T53" fmla="*/ 2 h 146"/>
                <a:gd name="T54" fmla="*/ 71 w 145"/>
                <a:gd name="T55" fmla="*/ 0 h 146"/>
                <a:gd name="T56" fmla="*/ 71 w 145"/>
                <a:gd name="T57" fmla="*/ 0 h 146"/>
                <a:gd name="T58" fmla="*/ 87 w 145"/>
                <a:gd name="T59" fmla="*/ 2 h 146"/>
                <a:gd name="T60" fmla="*/ 101 w 145"/>
                <a:gd name="T61" fmla="*/ 6 h 146"/>
                <a:gd name="T62" fmla="*/ 113 w 145"/>
                <a:gd name="T63" fmla="*/ 12 h 146"/>
                <a:gd name="T64" fmla="*/ 123 w 145"/>
                <a:gd name="T65" fmla="*/ 22 h 146"/>
                <a:gd name="T66" fmla="*/ 133 w 145"/>
                <a:gd name="T67" fmla="*/ 32 h 146"/>
                <a:gd name="T68" fmla="*/ 139 w 145"/>
                <a:gd name="T69" fmla="*/ 44 h 146"/>
                <a:gd name="T70" fmla="*/ 143 w 145"/>
                <a:gd name="T71" fmla="*/ 58 h 146"/>
                <a:gd name="T72" fmla="*/ 145 w 145"/>
                <a:gd name="T73" fmla="*/ 74 h 146"/>
                <a:gd name="T74" fmla="*/ 145 w 145"/>
                <a:gd name="T75" fmla="*/ 7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4"/>
                  </a:moveTo>
                  <a:lnTo>
                    <a:pt x="145" y="74"/>
                  </a:lnTo>
                  <a:lnTo>
                    <a:pt x="143" y="88"/>
                  </a:lnTo>
                  <a:lnTo>
                    <a:pt x="139" y="102"/>
                  </a:lnTo>
                  <a:lnTo>
                    <a:pt x="133" y="114"/>
                  </a:lnTo>
                  <a:lnTo>
                    <a:pt x="123" y="124"/>
                  </a:lnTo>
                  <a:lnTo>
                    <a:pt x="113" y="134"/>
                  </a:lnTo>
                  <a:lnTo>
                    <a:pt x="101" y="140"/>
                  </a:lnTo>
                  <a:lnTo>
                    <a:pt x="87" y="144"/>
                  </a:lnTo>
                  <a:lnTo>
                    <a:pt x="71" y="146"/>
                  </a:lnTo>
                  <a:lnTo>
                    <a:pt x="71" y="146"/>
                  </a:lnTo>
                  <a:lnTo>
                    <a:pt x="57" y="144"/>
                  </a:lnTo>
                  <a:lnTo>
                    <a:pt x="43" y="140"/>
                  </a:lnTo>
                  <a:lnTo>
                    <a:pt x="31" y="134"/>
                  </a:lnTo>
                  <a:lnTo>
                    <a:pt x="22" y="124"/>
                  </a:lnTo>
                  <a:lnTo>
                    <a:pt x="12" y="114"/>
                  </a:lnTo>
                  <a:lnTo>
                    <a:pt x="6" y="102"/>
                  </a:lnTo>
                  <a:lnTo>
                    <a:pt x="2" y="88"/>
                  </a:lnTo>
                  <a:lnTo>
                    <a:pt x="0" y="74"/>
                  </a:lnTo>
                  <a:lnTo>
                    <a:pt x="0" y="74"/>
                  </a:lnTo>
                  <a:lnTo>
                    <a:pt x="2" y="58"/>
                  </a:lnTo>
                  <a:lnTo>
                    <a:pt x="6" y="44"/>
                  </a:lnTo>
                  <a:lnTo>
                    <a:pt x="12" y="32"/>
                  </a:lnTo>
                  <a:lnTo>
                    <a:pt x="22" y="22"/>
                  </a:lnTo>
                  <a:lnTo>
                    <a:pt x="31" y="12"/>
                  </a:lnTo>
                  <a:lnTo>
                    <a:pt x="43" y="6"/>
                  </a:lnTo>
                  <a:lnTo>
                    <a:pt x="57" y="2"/>
                  </a:lnTo>
                  <a:lnTo>
                    <a:pt x="71" y="0"/>
                  </a:lnTo>
                  <a:lnTo>
                    <a:pt x="71" y="0"/>
                  </a:lnTo>
                  <a:lnTo>
                    <a:pt x="87" y="2"/>
                  </a:lnTo>
                  <a:lnTo>
                    <a:pt x="101" y="6"/>
                  </a:lnTo>
                  <a:lnTo>
                    <a:pt x="113" y="12"/>
                  </a:lnTo>
                  <a:lnTo>
                    <a:pt x="123" y="22"/>
                  </a:lnTo>
                  <a:lnTo>
                    <a:pt x="133" y="32"/>
                  </a:lnTo>
                  <a:lnTo>
                    <a:pt x="139" y="44"/>
                  </a:lnTo>
                  <a:lnTo>
                    <a:pt x="143" y="58"/>
                  </a:lnTo>
                  <a:lnTo>
                    <a:pt x="145" y="74"/>
                  </a:lnTo>
                  <a:lnTo>
                    <a:pt x="145"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3" name="Freeform 47"/>
            <p:cNvSpPr>
              <a:spLocks/>
            </p:cNvSpPr>
            <p:nvPr/>
          </p:nvSpPr>
          <p:spPr bwMode="auto">
            <a:xfrm>
              <a:off x="19867563" y="2789238"/>
              <a:ext cx="231775" cy="230188"/>
            </a:xfrm>
            <a:custGeom>
              <a:avLst/>
              <a:gdLst>
                <a:gd name="T0" fmla="*/ 146 w 146"/>
                <a:gd name="T1" fmla="*/ 74 h 145"/>
                <a:gd name="T2" fmla="*/ 146 w 146"/>
                <a:gd name="T3" fmla="*/ 74 h 145"/>
                <a:gd name="T4" fmla="*/ 144 w 146"/>
                <a:gd name="T5" fmla="*/ 87 h 145"/>
                <a:gd name="T6" fmla="*/ 140 w 146"/>
                <a:gd name="T7" fmla="*/ 101 h 145"/>
                <a:gd name="T8" fmla="*/ 134 w 146"/>
                <a:gd name="T9" fmla="*/ 113 h 145"/>
                <a:gd name="T10" fmla="*/ 124 w 146"/>
                <a:gd name="T11" fmla="*/ 123 h 145"/>
                <a:gd name="T12" fmla="*/ 114 w 146"/>
                <a:gd name="T13" fmla="*/ 133 h 145"/>
                <a:gd name="T14" fmla="*/ 102 w 146"/>
                <a:gd name="T15" fmla="*/ 139 h 145"/>
                <a:gd name="T16" fmla="*/ 88 w 146"/>
                <a:gd name="T17" fmla="*/ 143 h 145"/>
                <a:gd name="T18" fmla="*/ 72 w 146"/>
                <a:gd name="T19" fmla="*/ 145 h 145"/>
                <a:gd name="T20" fmla="*/ 72 w 146"/>
                <a:gd name="T21" fmla="*/ 145 h 145"/>
                <a:gd name="T22" fmla="*/ 58 w 146"/>
                <a:gd name="T23" fmla="*/ 143 h 145"/>
                <a:gd name="T24" fmla="*/ 44 w 146"/>
                <a:gd name="T25" fmla="*/ 139 h 145"/>
                <a:gd name="T26" fmla="*/ 32 w 146"/>
                <a:gd name="T27" fmla="*/ 133 h 145"/>
                <a:gd name="T28" fmla="*/ 22 w 146"/>
                <a:gd name="T29" fmla="*/ 123 h 145"/>
                <a:gd name="T30" fmla="*/ 12 w 146"/>
                <a:gd name="T31" fmla="*/ 113 h 145"/>
                <a:gd name="T32" fmla="*/ 6 w 146"/>
                <a:gd name="T33" fmla="*/ 101 h 145"/>
                <a:gd name="T34" fmla="*/ 2 w 146"/>
                <a:gd name="T35" fmla="*/ 87 h 145"/>
                <a:gd name="T36" fmla="*/ 0 w 146"/>
                <a:gd name="T37" fmla="*/ 74 h 145"/>
                <a:gd name="T38" fmla="*/ 0 w 146"/>
                <a:gd name="T39" fmla="*/ 74 h 145"/>
                <a:gd name="T40" fmla="*/ 2 w 146"/>
                <a:gd name="T41" fmla="*/ 58 h 145"/>
                <a:gd name="T42" fmla="*/ 6 w 146"/>
                <a:gd name="T43" fmla="*/ 46 h 145"/>
                <a:gd name="T44" fmla="*/ 12 w 146"/>
                <a:gd name="T45" fmla="*/ 32 h 145"/>
                <a:gd name="T46" fmla="*/ 22 w 146"/>
                <a:gd name="T47" fmla="*/ 22 h 145"/>
                <a:gd name="T48" fmla="*/ 32 w 146"/>
                <a:gd name="T49" fmla="*/ 14 h 145"/>
                <a:gd name="T50" fmla="*/ 44 w 146"/>
                <a:gd name="T51" fmla="*/ 6 h 145"/>
                <a:gd name="T52" fmla="*/ 58 w 146"/>
                <a:gd name="T53" fmla="*/ 2 h 145"/>
                <a:gd name="T54" fmla="*/ 72 w 146"/>
                <a:gd name="T55" fmla="*/ 0 h 145"/>
                <a:gd name="T56" fmla="*/ 72 w 146"/>
                <a:gd name="T57" fmla="*/ 0 h 145"/>
                <a:gd name="T58" fmla="*/ 88 w 146"/>
                <a:gd name="T59" fmla="*/ 2 h 145"/>
                <a:gd name="T60" fmla="*/ 102 w 146"/>
                <a:gd name="T61" fmla="*/ 6 h 145"/>
                <a:gd name="T62" fmla="*/ 114 w 146"/>
                <a:gd name="T63" fmla="*/ 14 h 145"/>
                <a:gd name="T64" fmla="*/ 124 w 146"/>
                <a:gd name="T65" fmla="*/ 22 h 145"/>
                <a:gd name="T66" fmla="*/ 134 w 146"/>
                <a:gd name="T67" fmla="*/ 32 h 145"/>
                <a:gd name="T68" fmla="*/ 140 w 146"/>
                <a:gd name="T69" fmla="*/ 46 h 145"/>
                <a:gd name="T70" fmla="*/ 144 w 146"/>
                <a:gd name="T71" fmla="*/ 58 h 145"/>
                <a:gd name="T72" fmla="*/ 146 w 146"/>
                <a:gd name="T73" fmla="*/ 74 h 145"/>
                <a:gd name="T74" fmla="*/ 146 w 146"/>
                <a:gd name="T75" fmla="*/ 7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5">
                  <a:moveTo>
                    <a:pt x="146" y="74"/>
                  </a:moveTo>
                  <a:lnTo>
                    <a:pt x="146" y="74"/>
                  </a:lnTo>
                  <a:lnTo>
                    <a:pt x="144" y="87"/>
                  </a:lnTo>
                  <a:lnTo>
                    <a:pt x="140" y="101"/>
                  </a:lnTo>
                  <a:lnTo>
                    <a:pt x="134" y="113"/>
                  </a:lnTo>
                  <a:lnTo>
                    <a:pt x="124" y="123"/>
                  </a:lnTo>
                  <a:lnTo>
                    <a:pt x="114" y="133"/>
                  </a:lnTo>
                  <a:lnTo>
                    <a:pt x="102" y="139"/>
                  </a:lnTo>
                  <a:lnTo>
                    <a:pt x="88" y="143"/>
                  </a:lnTo>
                  <a:lnTo>
                    <a:pt x="72" y="145"/>
                  </a:lnTo>
                  <a:lnTo>
                    <a:pt x="72" y="145"/>
                  </a:lnTo>
                  <a:lnTo>
                    <a:pt x="58" y="143"/>
                  </a:lnTo>
                  <a:lnTo>
                    <a:pt x="44" y="139"/>
                  </a:lnTo>
                  <a:lnTo>
                    <a:pt x="32" y="133"/>
                  </a:lnTo>
                  <a:lnTo>
                    <a:pt x="22" y="123"/>
                  </a:lnTo>
                  <a:lnTo>
                    <a:pt x="12" y="113"/>
                  </a:lnTo>
                  <a:lnTo>
                    <a:pt x="6" y="101"/>
                  </a:lnTo>
                  <a:lnTo>
                    <a:pt x="2" y="87"/>
                  </a:lnTo>
                  <a:lnTo>
                    <a:pt x="0" y="74"/>
                  </a:lnTo>
                  <a:lnTo>
                    <a:pt x="0" y="74"/>
                  </a:lnTo>
                  <a:lnTo>
                    <a:pt x="2" y="58"/>
                  </a:lnTo>
                  <a:lnTo>
                    <a:pt x="6" y="46"/>
                  </a:lnTo>
                  <a:lnTo>
                    <a:pt x="12" y="32"/>
                  </a:lnTo>
                  <a:lnTo>
                    <a:pt x="22" y="22"/>
                  </a:lnTo>
                  <a:lnTo>
                    <a:pt x="32" y="14"/>
                  </a:lnTo>
                  <a:lnTo>
                    <a:pt x="44" y="6"/>
                  </a:lnTo>
                  <a:lnTo>
                    <a:pt x="58" y="2"/>
                  </a:lnTo>
                  <a:lnTo>
                    <a:pt x="72" y="0"/>
                  </a:lnTo>
                  <a:lnTo>
                    <a:pt x="72" y="0"/>
                  </a:lnTo>
                  <a:lnTo>
                    <a:pt x="88" y="2"/>
                  </a:lnTo>
                  <a:lnTo>
                    <a:pt x="102" y="6"/>
                  </a:lnTo>
                  <a:lnTo>
                    <a:pt x="114" y="14"/>
                  </a:lnTo>
                  <a:lnTo>
                    <a:pt x="124" y="22"/>
                  </a:lnTo>
                  <a:lnTo>
                    <a:pt x="134" y="32"/>
                  </a:lnTo>
                  <a:lnTo>
                    <a:pt x="140" y="46"/>
                  </a:lnTo>
                  <a:lnTo>
                    <a:pt x="144" y="58"/>
                  </a:lnTo>
                  <a:lnTo>
                    <a:pt x="146" y="74"/>
                  </a:lnTo>
                  <a:lnTo>
                    <a:pt x="146" y="74"/>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4" name="Freeform 48"/>
            <p:cNvSpPr>
              <a:spLocks/>
            </p:cNvSpPr>
            <p:nvPr/>
          </p:nvSpPr>
          <p:spPr bwMode="auto">
            <a:xfrm>
              <a:off x="17613313" y="3657600"/>
              <a:ext cx="230188" cy="231775"/>
            </a:xfrm>
            <a:custGeom>
              <a:avLst/>
              <a:gdLst>
                <a:gd name="T0" fmla="*/ 145 w 145"/>
                <a:gd name="T1" fmla="*/ 72 h 146"/>
                <a:gd name="T2" fmla="*/ 145 w 145"/>
                <a:gd name="T3" fmla="*/ 72 h 146"/>
                <a:gd name="T4" fmla="*/ 143 w 145"/>
                <a:gd name="T5" fmla="*/ 88 h 146"/>
                <a:gd name="T6" fmla="*/ 139 w 145"/>
                <a:gd name="T7" fmla="*/ 102 h 146"/>
                <a:gd name="T8" fmla="*/ 133 w 145"/>
                <a:gd name="T9" fmla="*/ 114 h 146"/>
                <a:gd name="T10" fmla="*/ 124 w 145"/>
                <a:gd name="T11" fmla="*/ 124 h 146"/>
                <a:gd name="T12" fmla="*/ 114 w 145"/>
                <a:gd name="T13" fmla="*/ 134 h 146"/>
                <a:gd name="T14" fmla="*/ 102 w 145"/>
                <a:gd name="T15" fmla="*/ 140 h 146"/>
                <a:gd name="T16" fmla="*/ 88 w 145"/>
                <a:gd name="T17" fmla="*/ 144 h 146"/>
                <a:gd name="T18" fmla="*/ 72 w 145"/>
                <a:gd name="T19" fmla="*/ 146 h 146"/>
                <a:gd name="T20" fmla="*/ 72 w 145"/>
                <a:gd name="T21" fmla="*/ 146 h 146"/>
                <a:gd name="T22" fmla="*/ 58 w 145"/>
                <a:gd name="T23" fmla="*/ 144 h 146"/>
                <a:gd name="T24" fmla="*/ 44 w 145"/>
                <a:gd name="T25" fmla="*/ 140 h 146"/>
                <a:gd name="T26" fmla="*/ 32 w 145"/>
                <a:gd name="T27" fmla="*/ 134 h 146"/>
                <a:gd name="T28" fmla="*/ 22 w 145"/>
                <a:gd name="T29" fmla="*/ 124 h 146"/>
                <a:gd name="T30" fmla="*/ 12 w 145"/>
                <a:gd name="T31" fmla="*/ 114 h 146"/>
                <a:gd name="T32" fmla="*/ 6 w 145"/>
                <a:gd name="T33" fmla="*/ 102 h 146"/>
                <a:gd name="T34" fmla="*/ 2 w 145"/>
                <a:gd name="T35" fmla="*/ 88 h 146"/>
                <a:gd name="T36" fmla="*/ 0 w 145"/>
                <a:gd name="T37" fmla="*/ 72 h 146"/>
                <a:gd name="T38" fmla="*/ 0 w 145"/>
                <a:gd name="T39" fmla="*/ 72 h 146"/>
                <a:gd name="T40" fmla="*/ 2 w 145"/>
                <a:gd name="T41" fmla="*/ 58 h 146"/>
                <a:gd name="T42" fmla="*/ 6 w 145"/>
                <a:gd name="T43" fmla="*/ 44 h 146"/>
                <a:gd name="T44" fmla="*/ 12 w 145"/>
                <a:gd name="T45" fmla="*/ 32 h 146"/>
                <a:gd name="T46" fmla="*/ 22 w 145"/>
                <a:gd name="T47" fmla="*/ 22 h 146"/>
                <a:gd name="T48" fmla="*/ 32 w 145"/>
                <a:gd name="T49" fmla="*/ 12 h 146"/>
                <a:gd name="T50" fmla="*/ 44 w 145"/>
                <a:gd name="T51" fmla="*/ 6 h 146"/>
                <a:gd name="T52" fmla="*/ 58 w 145"/>
                <a:gd name="T53" fmla="*/ 2 h 146"/>
                <a:gd name="T54" fmla="*/ 72 w 145"/>
                <a:gd name="T55" fmla="*/ 0 h 146"/>
                <a:gd name="T56" fmla="*/ 72 w 145"/>
                <a:gd name="T57" fmla="*/ 0 h 146"/>
                <a:gd name="T58" fmla="*/ 88 w 145"/>
                <a:gd name="T59" fmla="*/ 2 h 146"/>
                <a:gd name="T60" fmla="*/ 102 w 145"/>
                <a:gd name="T61" fmla="*/ 6 h 146"/>
                <a:gd name="T62" fmla="*/ 114 w 145"/>
                <a:gd name="T63" fmla="*/ 12 h 146"/>
                <a:gd name="T64" fmla="*/ 124 w 145"/>
                <a:gd name="T65" fmla="*/ 22 h 146"/>
                <a:gd name="T66" fmla="*/ 133 w 145"/>
                <a:gd name="T67" fmla="*/ 32 h 146"/>
                <a:gd name="T68" fmla="*/ 139 w 145"/>
                <a:gd name="T69" fmla="*/ 44 h 146"/>
                <a:gd name="T70" fmla="*/ 143 w 145"/>
                <a:gd name="T71" fmla="*/ 58 h 146"/>
                <a:gd name="T72" fmla="*/ 145 w 145"/>
                <a:gd name="T73" fmla="*/ 72 h 146"/>
                <a:gd name="T74" fmla="*/ 145 w 145"/>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46">
                  <a:moveTo>
                    <a:pt x="145" y="72"/>
                  </a:moveTo>
                  <a:lnTo>
                    <a:pt x="145" y="72"/>
                  </a:lnTo>
                  <a:lnTo>
                    <a:pt x="143" y="88"/>
                  </a:lnTo>
                  <a:lnTo>
                    <a:pt x="139" y="102"/>
                  </a:lnTo>
                  <a:lnTo>
                    <a:pt x="133" y="114"/>
                  </a:lnTo>
                  <a:lnTo>
                    <a:pt x="124" y="124"/>
                  </a:lnTo>
                  <a:lnTo>
                    <a:pt x="114" y="134"/>
                  </a:lnTo>
                  <a:lnTo>
                    <a:pt x="102" y="140"/>
                  </a:lnTo>
                  <a:lnTo>
                    <a:pt x="88" y="144"/>
                  </a:lnTo>
                  <a:lnTo>
                    <a:pt x="72" y="146"/>
                  </a:lnTo>
                  <a:lnTo>
                    <a:pt x="72" y="146"/>
                  </a:lnTo>
                  <a:lnTo>
                    <a:pt x="58" y="144"/>
                  </a:lnTo>
                  <a:lnTo>
                    <a:pt x="44" y="140"/>
                  </a:lnTo>
                  <a:lnTo>
                    <a:pt x="32" y="134"/>
                  </a:lnTo>
                  <a:lnTo>
                    <a:pt x="22" y="124"/>
                  </a:lnTo>
                  <a:lnTo>
                    <a:pt x="12" y="114"/>
                  </a:lnTo>
                  <a:lnTo>
                    <a:pt x="6" y="102"/>
                  </a:lnTo>
                  <a:lnTo>
                    <a:pt x="2" y="88"/>
                  </a:lnTo>
                  <a:lnTo>
                    <a:pt x="0" y="72"/>
                  </a:lnTo>
                  <a:lnTo>
                    <a:pt x="0" y="72"/>
                  </a:lnTo>
                  <a:lnTo>
                    <a:pt x="2" y="58"/>
                  </a:lnTo>
                  <a:lnTo>
                    <a:pt x="6" y="44"/>
                  </a:lnTo>
                  <a:lnTo>
                    <a:pt x="12" y="32"/>
                  </a:lnTo>
                  <a:lnTo>
                    <a:pt x="22" y="22"/>
                  </a:lnTo>
                  <a:lnTo>
                    <a:pt x="32" y="12"/>
                  </a:lnTo>
                  <a:lnTo>
                    <a:pt x="44" y="6"/>
                  </a:lnTo>
                  <a:lnTo>
                    <a:pt x="58" y="2"/>
                  </a:lnTo>
                  <a:lnTo>
                    <a:pt x="72" y="0"/>
                  </a:lnTo>
                  <a:lnTo>
                    <a:pt x="72" y="0"/>
                  </a:lnTo>
                  <a:lnTo>
                    <a:pt x="88" y="2"/>
                  </a:lnTo>
                  <a:lnTo>
                    <a:pt x="102" y="6"/>
                  </a:lnTo>
                  <a:lnTo>
                    <a:pt x="114" y="12"/>
                  </a:lnTo>
                  <a:lnTo>
                    <a:pt x="124" y="22"/>
                  </a:lnTo>
                  <a:lnTo>
                    <a:pt x="133" y="32"/>
                  </a:lnTo>
                  <a:lnTo>
                    <a:pt x="139" y="44"/>
                  </a:lnTo>
                  <a:lnTo>
                    <a:pt x="143" y="58"/>
                  </a:lnTo>
                  <a:lnTo>
                    <a:pt x="145" y="72"/>
                  </a:lnTo>
                  <a:lnTo>
                    <a:pt x="145"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5" name="Freeform 49"/>
            <p:cNvSpPr>
              <a:spLocks/>
            </p:cNvSpPr>
            <p:nvPr/>
          </p:nvSpPr>
          <p:spPr bwMode="auto">
            <a:xfrm>
              <a:off x="5897563" y="7480300"/>
              <a:ext cx="231775" cy="231775"/>
            </a:xfrm>
            <a:custGeom>
              <a:avLst/>
              <a:gdLst>
                <a:gd name="T0" fmla="*/ 146 w 146"/>
                <a:gd name="T1" fmla="*/ 72 h 146"/>
                <a:gd name="T2" fmla="*/ 146 w 146"/>
                <a:gd name="T3" fmla="*/ 72 h 146"/>
                <a:gd name="T4" fmla="*/ 144 w 146"/>
                <a:gd name="T5" fmla="*/ 88 h 146"/>
                <a:gd name="T6" fmla="*/ 140 w 146"/>
                <a:gd name="T7" fmla="*/ 100 h 146"/>
                <a:gd name="T8" fmla="*/ 134 w 146"/>
                <a:gd name="T9" fmla="*/ 114 h 146"/>
                <a:gd name="T10" fmla="*/ 124 w 146"/>
                <a:gd name="T11" fmla="*/ 124 h 146"/>
                <a:gd name="T12" fmla="*/ 114 w 146"/>
                <a:gd name="T13" fmla="*/ 132 h 146"/>
                <a:gd name="T14" fmla="*/ 102 w 146"/>
                <a:gd name="T15" fmla="*/ 140 h 146"/>
                <a:gd name="T16" fmla="*/ 88 w 146"/>
                <a:gd name="T17" fmla="*/ 144 h 146"/>
                <a:gd name="T18" fmla="*/ 74 w 146"/>
                <a:gd name="T19" fmla="*/ 146 h 146"/>
                <a:gd name="T20" fmla="*/ 74 w 146"/>
                <a:gd name="T21" fmla="*/ 146 h 146"/>
                <a:gd name="T22" fmla="*/ 58 w 146"/>
                <a:gd name="T23" fmla="*/ 144 h 146"/>
                <a:gd name="T24" fmla="*/ 44 w 146"/>
                <a:gd name="T25" fmla="*/ 140 h 146"/>
                <a:gd name="T26" fmla="*/ 32 w 146"/>
                <a:gd name="T27" fmla="*/ 132 h 146"/>
                <a:gd name="T28" fmla="*/ 22 w 146"/>
                <a:gd name="T29" fmla="*/ 124 h 146"/>
                <a:gd name="T30" fmla="*/ 12 w 146"/>
                <a:gd name="T31" fmla="*/ 114 h 146"/>
                <a:gd name="T32" fmla="*/ 6 w 146"/>
                <a:gd name="T33" fmla="*/ 100 h 146"/>
                <a:gd name="T34" fmla="*/ 2 w 146"/>
                <a:gd name="T35" fmla="*/ 88 h 146"/>
                <a:gd name="T36" fmla="*/ 0 w 146"/>
                <a:gd name="T37" fmla="*/ 72 h 146"/>
                <a:gd name="T38" fmla="*/ 0 w 146"/>
                <a:gd name="T39" fmla="*/ 72 h 146"/>
                <a:gd name="T40" fmla="*/ 2 w 146"/>
                <a:gd name="T41" fmla="*/ 58 h 146"/>
                <a:gd name="T42" fmla="*/ 6 w 146"/>
                <a:gd name="T43" fmla="*/ 44 h 146"/>
                <a:gd name="T44" fmla="*/ 12 w 146"/>
                <a:gd name="T45" fmla="*/ 32 h 146"/>
                <a:gd name="T46" fmla="*/ 22 w 146"/>
                <a:gd name="T47" fmla="*/ 22 h 146"/>
                <a:gd name="T48" fmla="*/ 32 w 146"/>
                <a:gd name="T49" fmla="*/ 12 h 146"/>
                <a:gd name="T50" fmla="*/ 44 w 146"/>
                <a:gd name="T51" fmla="*/ 6 h 146"/>
                <a:gd name="T52" fmla="*/ 58 w 146"/>
                <a:gd name="T53" fmla="*/ 2 h 146"/>
                <a:gd name="T54" fmla="*/ 74 w 146"/>
                <a:gd name="T55" fmla="*/ 0 h 146"/>
                <a:gd name="T56" fmla="*/ 74 w 146"/>
                <a:gd name="T57" fmla="*/ 0 h 146"/>
                <a:gd name="T58" fmla="*/ 88 w 146"/>
                <a:gd name="T59" fmla="*/ 2 h 146"/>
                <a:gd name="T60" fmla="*/ 102 w 146"/>
                <a:gd name="T61" fmla="*/ 6 h 146"/>
                <a:gd name="T62" fmla="*/ 114 w 146"/>
                <a:gd name="T63" fmla="*/ 12 h 146"/>
                <a:gd name="T64" fmla="*/ 124 w 146"/>
                <a:gd name="T65" fmla="*/ 22 h 146"/>
                <a:gd name="T66" fmla="*/ 134 w 146"/>
                <a:gd name="T67" fmla="*/ 32 h 146"/>
                <a:gd name="T68" fmla="*/ 140 w 146"/>
                <a:gd name="T69" fmla="*/ 44 h 146"/>
                <a:gd name="T70" fmla="*/ 144 w 146"/>
                <a:gd name="T71" fmla="*/ 58 h 146"/>
                <a:gd name="T72" fmla="*/ 146 w 146"/>
                <a:gd name="T73" fmla="*/ 72 h 146"/>
                <a:gd name="T74" fmla="*/ 146 w 146"/>
                <a:gd name="T75" fmla="*/ 7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146">
                  <a:moveTo>
                    <a:pt x="146" y="72"/>
                  </a:moveTo>
                  <a:lnTo>
                    <a:pt x="146" y="72"/>
                  </a:lnTo>
                  <a:lnTo>
                    <a:pt x="144" y="88"/>
                  </a:lnTo>
                  <a:lnTo>
                    <a:pt x="140" y="100"/>
                  </a:lnTo>
                  <a:lnTo>
                    <a:pt x="134" y="114"/>
                  </a:lnTo>
                  <a:lnTo>
                    <a:pt x="124" y="124"/>
                  </a:lnTo>
                  <a:lnTo>
                    <a:pt x="114" y="132"/>
                  </a:lnTo>
                  <a:lnTo>
                    <a:pt x="102" y="140"/>
                  </a:lnTo>
                  <a:lnTo>
                    <a:pt x="88" y="144"/>
                  </a:lnTo>
                  <a:lnTo>
                    <a:pt x="74" y="146"/>
                  </a:lnTo>
                  <a:lnTo>
                    <a:pt x="74" y="146"/>
                  </a:lnTo>
                  <a:lnTo>
                    <a:pt x="58" y="144"/>
                  </a:lnTo>
                  <a:lnTo>
                    <a:pt x="44" y="140"/>
                  </a:lnTo>
                  <a:lnTo>
                    <a:pt x="32" y="132"/>
                  </a:lnTo>
                  <a:lnTo>
                    <a:pt x="22" y="124"/>
                  </a:lnTo>
                  <a:lnTo>
                    <a:pt x="12" y="114"/>
                  </a:lnTo>
                  <a:lnTo>
                    <a:pt x="6" y="100"/>
                  </a:lnTo>
                  <a:lnTo>
                    <a:pt x="2" y="88"/>
                  </a:lnTo>
                  <a:lnTo>
                    <a:pt x="0" y="72"/>
                  </a:lnTo>
                  <a:lnTo>
                    <a:pt x="0" y="72"/>
                  </a:lnTo>
                  <a:lnTo>
                    <a:pt x="2" y="58"/>
                  </a:lnTo>
                  <a:lnTo>
                    <a:pt x="6" y="44"/>
                  </a:lnTo>
                  <a:lnTo>
                    <a:pt x="12" y="32"/>
                  </a:lnTo>
                  <a:lnTo>
                    <a:pt x="22" y="22"/>
                  </a:lnTo>
                  <a:lnTo>
                    <a:pt x="32" y="12"/>
                  </a:lnTo>
                  <a:lnTo>
                    <a:pt x="44" y="6"/>
                  </a:lnTo>
                  <a:lnTo>
                    <a:pt x="58" y="2"/>
                  </a:lnTo>
                  <a:lnTo>
                    <a:pt x="74" y="0"/>
                  </a:lnTo>
                  <a:lnTo>
                    <a:pt x="74" y="0"/>
                  </a:lnTo>
                  <a:lnTo>
                    <a:pt x="88" y="2"/>
                  </a:lnTo>
                  <a:lnTo>
                    <a:pt x="102" y="6"/>
                  </a:lnTo>
                  <a:lnTo>
                    <a:pt x="114" y="12"/>
                  </a:lnTo>
                  <a:lnTo>
                    <a:pt x="124" y="22"/>
                  </a:lnTo>
                  <a:lnTo>
                    <a:pt x="134" y="32"/>
                  </a:lnTo>
                  <a:lnTo>
                    <a:pt x="140" y="44"/>
                  </a:lnTo>
                  <a:lnTo>
                    <a:pt x="144" y="58"/>
                  </a:lnTo>
                  <a:lnTo>
                    <a:pt x="146" y="72"/>
                  </a:lnTo>
                  <a:lnTo>
                    <a:pt x="146" y="7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7" tIns="22859" rIns="45717" bIns="22859" numCol="1" anchor="t" anchorCtr="0" compatLnSpc="1">
              <a:prstTxWarp prst="textNoShape">
                <a:avLst/>
              </a:prstTxWarp>
            </a:bodyPr>
            <a:lstStyle/>
            <a:p>
              <a:endParaRPr lang="tr-TR" sz="900"/>
            </a:p>
          </p:txBody>
        </p:sp>
        <p:sp>
          <p:nvSpPr>
            <p:cNvPr id="86" name="Freeform 50"/>
            <p:cNvSpPr>
              <a:spLocks/>
            </p:cNvSpPr>
            <p:nvPr/>
          </p:nvSpPr>
          <p:spPr bwMode="auto">
            <a:xfrm>
              <a:off x="16032163" y="3771900"/>
              <a:ext cx="1695450" cy="815975"/>
            </a:xfrm>
            <a:custGeom>
              <a:avLst/>
              <a:gdLst>
                <a:gd name="T0" fmla="*/ 0 w 1068"/>
                <a:gd name="T1" fmla="*/ 514 h 514"/>
                <a:gd name="T2" fmla="*/ 0 w 1068"/>
                <a:gd name="T3" fmla="*/ 514 h 514"/>
                <a:gd name="T4" fmla="*/ 102 w 1068"/>
                <a:gd name="T5" fmla="*/ 456 h 514"/>
                <a:gd name="T6" fmla="*/ 218 w 1068"/>
                <a:gd name="T7" fmla="*/ 394 h 514"/>
                <a:gd name="T8" fmla="*/ 362 w 1068"/>
                <a:gd name="T9" fmla="*/ 318 h 514"/>
                <a:gd name="T10" fmla="*/ 530 w 1068"/>
                <a:gd name="T11" fmla="*/ 236 h 514"/>
                <a:gd name="T12" fmla="*/ 618 w 1068"/>
                <a:gd name="T13" fmla="*/ 192 h 514"/>
                <a:gd name="T14" fmla="*/ 708 w 1068"/>
                <a:gd name="T15" fmla="*/ 150 h 514"/>
                <a:gd name="T16" fmla="*/ 800 w 1068"/>
                <a:gd name="T17" fmla="*/ 108 h 514"/>
                <a:gd name="T18" fmla="*/ 892 w 1068"/>
                <a:gd name="T19" fmla="*/ 70 h 514"/>
                <a:gd name="T20" fmla="*/ 982 w 1068"/>
                <a:gd name="T21" fmla="*/ 34 h 514"/>
                <a:gd name="T22" fmla="*/ 1068 w 1068"/>
                <a:gd name="T23"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8" h="514">
                  <a:moveTo>
                    <a:pt x="0" y="514"/>
                  </a:moveTo>
                  <a:lnTo>
                    <a:pt x="0" y="514"/>
                  </a:lnTo>
                  <a:lnTo>
                    <a:pt x="102" y="456"/>
                  </a:lnTo>
                  <a:lnTo>
                    <a:pt x="218" y="394"/>
                  </a:lnTo>
                  <a:lnTo>
                    <a:pt x="362" y="318"/>
                  </a:lnTo>
                  <a:lnTo>
                    <a:pt x="530" y="236"/>
                  </a:lnTo>
                  <a:lnTo>
                    <a:pt x="618" y="192"/>
                  </a:lnTo>
                  <a:lnTo>
                    <a:pt x="708" y="150"/>
                  </a:lnTo>
                  <a:lnTo>
                    <a:pt x="800" y="108"/>
                  </a:lnTo>
                  <a:lnTo>
                    <a:pt x="892" y="70"/>
                  </a:lnTo>
                  <a:lnTo>
                    <a:pt x="982" y="34"/>
                  </a:lnTo>
                  <a:lnTo>
                    <a:pt x="1068"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sp>
          <p:nvSpPr>
            <p:cNvPr id="87" name="Freeform 51"/>
            <p:cNvSpPr>
              <a:spLocks/>
            </p:cNvSpPr>
            <p:nvPr/>
          </p:nvSpPr>
          <p:spPr bwMode="auto">
            <a:xfrm>
              <a:off x="19959638" y="2151063"/>
              <a:ext cx="4400550" cy="736600"/>
            </a:xfrm>
            <a:custGeom>
              <a:avLst/>
              <a:gdLst>
                <a:gd name="T0" fmla="*/ 0 w 2772"/>
                <a:gd name="T1" fmla="*/ 464 h 464"/>
                <a:gd name="T2" fmla="*/ 0 w 2772"/>
                <a:gd name="T3" fmla="*/ 464 h 464"/>
                <a:gd name="T4" fmla="*/ 58 w 2772"/>
                <a:gd name="T5" fmla="*/ 446 h 464"/>
                <a:gd name="T6" fmla="*/ 222 w 2772"/>
                <a:gd name="T7" fmla="*/ 398 h 464"/>
                <a:gd name="T8" fmla="*/ 340 w 2772"/>
                <a:gd name="T9" fmla="*/ 368 h 464"/>
                <a:gd name="T10" fmla="*/ 480 w 2772"/>
                <a:gd name="T11" fmla="*/ 332 h 464"/>
                <a:gd name="T12" fmla="*/ 642 w 2772"/>
                <a:gd name="T13" fmla="*/ 292 h 464"/>
                <a:gd name="T14" fmla="*/ 822 w 2772"/>
                <a:gd name="T15" fmla="*/ 252 h 464"/>
                <a:gd name="T16" fmla="*/ 1019 w 2772"/>
                <a:gd name="T17" fmla="*/ 210 h 464"/>
                <a:gd name="T18" fmla="*/ 1233 w 2772"/>
                <a:gd name="T19" fmla="*/ 170 h 464"/>
                <a:gd name="T20" fmla="*/ 1463 w 2772"/>
                <a:gd name="T21" fmla="*/ 132 h 464"/>
                <a:gd name="T22" fmla="*/ 1581 w 2772"/>
                <a:gd name="T23" fmla="*/ 112 h 464"/>
                <a:gd name="T24" fmla="*/ 1705 w 2772"/>
                <a:gd name="T25" fmla="*/ 94 h 464"/>
                <a:gd name="T26" fmla="*/ 1829 w 2772"/>
                <a:gd name="T27" fmla="*/ 78 h 464"/>
                <a:gd name="T28" fmla="*/ 1957 w 2772"/>
                <a:gd name="T29" fmla="*/ 62 h 464"/>
                <a:gd name="T30" fmla="*/ 2089 w 2772"/>
                <a:gd name="T31" fmla="*/ 48 h 464"/>
                <a:gd name="T32" fmla="*/ 2220 w 2772"/>
                <a:gd name="T33" fmla="*/ 34 h 464"/>
                <a:gd name="T34" fmla="*/ 2356 w 2772"/>
                <a:gd name="T35" fmla="*/ 24 h 464"/>
                <a:gd name="T36" fmla="*/ 2492 w 2772"/>
                <a:gd name="T37" fmla="*/ 14 h 464"/>
                <a:gd name="T38" fmla="*/ 2630 w 2772"/>
                <a:gd name="T39" fmla="*/ 6 h 464"/>
                <a:gd name="T40" fmla="*/ 2772 w 2772"/>
                <a:gd name="T4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2" h="464">
                  <a:moveTo>
                    <a:pt x="0" y="464"/>
                  </a:moveTo>
                  <a:lnTo>
                    <a:pt x="0" y="464"/>
                  </a:lnTo>
                  <a:lnTo>
                    <a:pt x="58" y="446"/>
                  </a:lnTo>
                  <a:lnTo>
                    <a:pt x="222" y="398"/>
                  </a:lnTo>
                  <a:lnTo>
                    <a:pt x="340" y="368"/>
                  </a:lnTo>
                  <a:lnTo>
                    <a:pt x="480" y="332"/>
                  </a:lnTo>
                  <a:lnTo>
                    <a:pt x="642" y="292"/>
                  </a:lnTo>
                  <a:lnTo>
                    <a:pt x="822" y="252"/>
                  </a:lnTo>
                  <a:lnTo>
                    <a:pt x="1019" y="210"/>
                  </a:lnTo>
                  <a:lnTo>
                    <a:pt x="1233" y="170"/>
                  </a:lnTo>
                  <a:lnTo>
                    <a:pt x="1463" y="132"/>
                  </a:lnTo>
                  <a:lnTo>
                    <a:pt x="1581" y="112"/>
                  </a:lnTo>
                  <a:lnTo>
                    <a:pt x="1705" y="94"/>
                  </a:lnTo>
                  <a:lnTo>
                    <a:pt x="1829" y="78"/>
                  </a:lnTo>
                  <a:lnTo>
                    <a:pt x="1957" y="62"/>
                  </a:lnTo>
                  <a:lnTo>
                    <a:pt x="2089" y="48"/>
                  </a:lnTo>
                  <a:lnTo>
                    <a:pt x="2220" y="34"/>
                  </a:lnTo>
                  <a:lnTo>
                    <a:pt x="2356" y="24"/>
                  </a:lnTo>
                  <a:lnTo>
                    <a:pt x="2492" y="14"/>
                  </a:lnTo>
                  <a:lnTo>
                    <a:pt x="2630" y="6"/>
                  </a:lnTo>
                  <a:lnTo>
                    <a:pt x="2772" y="0"/>
                  </a:lnTo>
                </a:path>
              </a:pathLst>
            </a:custGeom>
            <a:noFill/>
            <a:ln w="12700">
              <a:solidFill>
                <a:srgbClr val="AFAFA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45717" tIns="22859" rIns="45717" bIns="22859" numCol="1" anchor="t" anchorCtr="0" compatLnSpc="1">
              <a:prstTxWarp prst="textNoShape">
                <a:avLst/>
              </a:prstTxWarp>
            </a:bodyPr>
            <a:lstStyle/>
            <a:p>
              <a:endParaRPr lang="tr-TR" sz="900"/>
            </a:p>
          </p:txBody>
        </p:sp>
      </p:grpSp>
      <p:graphicFrame>
        <p:nvGraphicFramePr>
          <p:cNvPr id="40" name="Tablo 39"/>
          <p:cNvGraphicFramePr>
            <a:graphicFrameLocks noGrp="1"/>
          </p:cNvGraphicFramePr>
          <p:nvPr>
            <p:extLst>
              <p:ext uri="{D42A27DB-BD31-4B8C-83A1-F6EECF244321}">
                <p14:modId xmlns:p14="http://schemas.microsoft.com/office/powerpoint/2010/main" val="3291765672"/>
              </p:ext>
            </p:extLst>
          </p:nvPr>
        </p:nvGraphicFramePr>
        <p:xfrm>
          <a:off x="4929353" y="3321217"/>
          <a:ext cx="6126558" cy="1165744"/>
        </p:xfrm>
        <a:graphic>
          <a:graphicData uri="http://schemas.openxmlformats.org/drawingml/2006/table">
            <a:tbl>
              <a:tblPr/>
              <a:tblGrid>
                <a:gridCol w="6126558">
                  <a:extLst>
                    <a:ext uri="{9D8B030D-6E8A-4147-A177-3AD203B41FA5}">
                      <a16:colId xmlns:a16="http://schemas.microsoft.com/office/drawing/2014/main" val="20000"/>
                    </a:ext>
                  </a:extLst>
                </a:gridCol>
              </a:tblGrid>
              <a:tr h="1165744">
                <a:tc>
                  <a:txBody>
                    <a:bodyPr/>
                    <a:lstStyle/>
                    <a:p>
                      <a:pPr marL="0" marR="0" indent="0" algn="ctr" defTabSz="1811609" rtl="0" eaLnBrk="1" fontAlgn="auto" latinLnBrk="0" hangingPunct="1">
                        <a:lnSpc>
                          <a:spcPct val="100000"/>
                        </a:lnSpc>
                        <a:spcBef>
                          <a:spcPts val="0"/>
                        </a:spcBef>
                        <a:spcAft>
                          <a:spcPts val="0"/>
                        </a:spcAft>
                        <a:buClrTx/>
                        <a:buSzTx/>
                        <a:buFontTx/>
                        <a:buNone/>
                        <a:tabLst/>
                        <a:defRPr/>
                      </a:pPr>
                      <a:r>
                        <a:rPr lang="tr-TR" sz="4000" b="0" dirty="0">
                          <a:solidFill>
                            <a:schemeClr val="tx1"/>
                          </a:solidFill>
                        </a:rPr>
                        <a:t>K-Ortalamalı Kümeleme</a:t>
                      </a:r>
                    </a:p>
                  </a:txBody>
                  <a:tcPr marL="45717" marR="45717" marT="22859" marB="22859"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rgbClr val="349FB5"/>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11124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K-Ortalamalı Kümeleme</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59002" y="1647495"/>
            <a:ext cx="11270278" cy="707886"/>
          </a:xfrm>
          <a:prstGeom prst="rect">
            <a:avLst/>
          </a:prstGeom>
          <a:noFill/>
        </p:spPr>
        <p:txBody>
          <a:bodyPr wrap="square">
            <a:spAutoFit/>
          </a:bodyPr>
          <a:lstStyle/>
          <a:p>
            <a:pPr marL="285750" indent="-285750">
              <a:buFont typeface="Arial" panose="020B0604020202020204" pitchFamily="34" charset="0"/>
              <a:buChar char="•"/>
            </a:pPr>
            <a:r>
              <a:rPr lang="tr-TR" sz="2000" dirty="0"/>
              <a:t>K-Ortalamalar (K-</a:t>
            </a:r>
            <a:r>
              <a:rPr lang="tr-TR" sz="2000" dirty="0" err="1"/>
              <a:t>Means</a:t>
            </a:r>
            <a:r>
              <a:rPr lang="tr-TR" sz="2000" dirty="0"/>
              <a:t>) kümeleme, bir gözetimsiz öğrenme algoritmasıdır ve veri setindeki benzer örnekleri belirli sayıda kümelere gruplamak için kullanılır.  </a:t>
            </a:r>
          </a:p>
        </p:txBody>
      </p:sp>
      <p:pic>
        <p:nvPicPr>
          <p:cNvPr id="1026" name="Picture 2" descr="Introduction to k-Means Clustering with scikit-learn in Python | DataCamp">
            <a:extLst>
              <a:ext uri="{FF2B5EF4-FFF2-40B4-BE49-F238E27FC236}">
                <a16:creationId xmlns:a16="http://schemas.microsoft.com/office/drawing/2014/main" id="{4AC36E3B-BC0E-EBA5-9F78-4DCF435D66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77325" y="2573571"/>
            <a:ext cx="6934200" cy="3468906"/>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A0F37DB5-1803-B2E8-2F56-36B3A8A9B851}"/>
              </a:ext>
            </a:extLst>
          </p:cNvPr>
          <p:cNvSpPr txBox="1"/>
          <p:nvPr/>
        </p:nvSpPr>
        <p:spPr>
          <a:xfrm>
            <a:off x="4703109" y="6045223"/>
            <a:ext cx="6098240" cy="215444"/>
          </a:xfrm>
          <a:prstGeom prst="rect">
            <a:avLst/>
          </a:prstGeom>
          <a:noFill/>
        </p:spPr>
        <p:txBody>
          <a:bodyPr wrap="square">
            <a:spAutoFit/>
          </a:bodyPr>
          <a:lstStyle/>
          <a:p>
            <a:r>
              <a:rPr lang="tr-TR" sz="800" dirty="0"/>
              <a:t>https://www.datacamp.com/tutorial/k-means-clustering-python</a:t>
            </a:r>
          </a:p>
        </p:txBody>
      </p:sp>
    </p:spTree>
    <p:extLst>
      <p:ext uri="{BB962C8B-B14F-4D97-AF65-F5344CB8AC3E}">
        <p14:creationId xmlns:p14="http://schemas.microsoft.com/office/powerpoint/2010/main" val="333606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0"/>
          <p:cNvSpPr>
            <a:spLocks/>
          </p:cNvSpPr>
          <p:nvPr/>
        </p:nvSpPr>
        <p:spPr bwMode="auto">
          <a:xfrm>
            <a:off x="393171" y="383584"/>
            <a:ext cx="80202" cy="84423"/>
          </a:xfrm>
          <a:custGeom>
            <a:avLst/>
            <a:gdLst>
              <a:gd name="T0" fmla="*/ 133 w 133"/>
              <a:gd name="T1" fmla="*/ 72 h 140"/>
              <a:gd name="T2" fmla="*/ 84 w 133"/>
              <a:gd name="T3" fmla="*/ 54 h 140"/>
              <a:gd name="T4" fmla="*/ 86 w 133"/>
              <a:gd name="T5" fmla="*/ 0 h 140"/>
              <a:gd name="T6" fmla="*/ 53 w 133"/>
              <a:gd name="T7" fmla="*/ 43 h 140"/>
              <a:gd name="T8" fmla="*/ 4 w 133"/>
              <a:gd name="T9" fmla="*/ 23 h 140"/>
              <a:gd name="T10" fmla="*/ 33 w 133"/>
              <a:gd name="T11" fmla="*/ 68 h 140"/>
              <a:gd name="T12" fmla="*/ 0 w 133"/>
              <a:gd name="T13" fmla="*/ 109 h 140"/>
              <a:gd name="T14" fmla="*/ 51 w 133"/>
              <a:gd name="T15" fmla="*/ 95 h 140"/>
              <a:gd name="T16" fmla="*/ 80 w 133"/>
              <a:gd name="T17" fmla="*/ 140 h 140"/>
              <a:gd name="T18" fmla="*/ 82 w 133"/>
              <a:gd name="T19" fmla="*/ 86 h 140"/>
              <a:gd name="T20" fmla="*/ 133 w 133"/>
              <a:gd name="T21"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40">
                <a:moveTo>
                  <a:pt x="133" y="72"/>
                </a:moveTo>
                <a:lnTo>
                  <a:pt x="84" y="54"/>
                </a:lnTo>
                <a:lnTo>
                  <a:pt x="86" y="0"/>
                </a:lnTo>
                <a:lnTo>
                  <a:pt x="53" y="43"/>
                </a:lnTo>
                <a:lnTo>
                  <a:pt x="4" y="23"/>
                </a:lnTo>
                <a:lnTo>
                  <a:pt x="33" y="68"/>
                </a:lnTo>
                <a:lnTo>
                  <a:pt x="0" y="109"/>
                </a:lnTo>
                <a:lnTo>
                  <a:pt x="51" y="95"/>
                </a:lnTo>
                <a:lnTo>
                  <a:pt x="80" y="140"/>
                </a:lnTo>
                <a:lnTo>
                  <a:pt x="82" y="86"/>
                </a:lnTo>
                <a:lnTo>
                  <a:pt x="133" y="7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3" name="Freeform 31"/>
          <p:cNvSpPr>
            <a:spLocks/>
          </p:cNvSpPr>
          <p:nvPr/>
        </p:nvSpPr>
        <p:spPr bwMode="auto">
          <a:xfrm>
            <a:off x="396789" y="269612"/>
            <a:ext cx="25930" cy="123620"/>
          </a:xfrm>
          <a:custGeom>
            <a:avLst/>
            <a:gdLst>
              <a:gd name="T0" fmla="*/ 43 w 43"/>
              <a:gd name="T1" fmla="*/ 0 h 205"/>
              <a:gd name="T2" fmla="*/ 0 w 43"/>
              <a:gd name="T3" fmla="*/ 45 h 205"/>
              <a:gd name="T4" fmla="*/ 0 w 43"/>
              <a:gd name="T5" fmla="*/ 205 h 205"/>
              <a:gd name="T6" fmla="*/ 43 w 43"/>
              <a:gd name="T7" fmla="*/ 164 h 205"/>
              <a:gd name="T8" fmla="*/ 43 w 43"/>
              <a:gd name="T9" fmla="*/ 0 h 205"/>
            </a:gdLst>
            <a:ahLst/>
            <a:cxnLst>
              <a:cxn ang="0">
                <a:pos x="T0" y="T1"/>
              </a:cxn>
              <a:cxn ang="0">
                <a:pos x="T2" y="T3"/>
              </a:cxn>
              <a:cxn ang="0">
                <a:pos x="T4" y="T5"/>
              </a:cxn>
              <a:cxn ang="0">
                <a:pos x="T6" y="T7"/>
              </a:cxn>
              <a:cxn ang="0">
                <a:pos x="T8" y="T9"/>
              </a:cxn>
            </a:cxnLst>
            <a:rect l="0" t="0" r="r" b="b"/>
            <a:pathLst>
              <a:path w="43" h="205">
                <a:moveTo>
                  <a:pt x="43" y="0"/>
                </a:moveTo>
                <a:lnTo>
                  <a:pt x="0" y="45"/>
                </a:lnTo>
                <a:lnTo>
                  <a:pt x="0" y="205"/>
                </a:lnTo>
                <a:lnTo>
                  <a:pt x="43" y="164"/>
                </a:lnTo>
                <a:lnTo>
                  <a:pt x="43"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4" name="Freeform 32"/>
          <p:cNvSpPr>
            <a:spLocks/>
          </p:cNvSpPr>
          <p:nvPr/>
        </p:nvSpPr>
        <p:spPr bwMode="auto">
          <a:xfrm>
            <a:off x="282818" y="197853"/>
            <a:ext cx="25930" cy="259903"/>
          </a:xfrm>
          <a:custGeom>
            <a:avLst/>
            <a:gdLst>
              <a:gd name="T0" fmla="*/ 0 w 43"/>
              <a:gd name="T1" fmla="*/ 0 h 431"/>
              <a:gd name="T2" fmla="*/ 43 w 43"/>
              <a:gd name="T3" fmla="*/ 47 h 431"/>
              <a:gd name="T4" fmla="*/ 43 w 43"/>
              <a:gd name="T5" fmla="*/ 431 h 431"/>
              <a:gd name="T6" fmla="*/ 0 w 43"/>
              <a:gd name="T7" fmla="*/ 390 h 431"/>
              <a:gd name="T8" fmla="*/ 0 w 43"/>
              <a:gd name="T9" fmla="*/ 0 h 431"/>
            </a:gdLst>
            <a:ahLst/>
            <a:cxnLst>
              <a:cxn ang="0">
                <a:pos x="T0" y="T1"/>
              </a:cxn>
              <a:cxn ang="0">
                <a:pos x="T2" y="T3"/>
              </a:cxn>
              <a:cxn ang="0">
                <a:pos x="T4" y="T5"/>
              </a:cxn>
              <a:cxn ang="0">
                <a:pos x="T6" y="T7"/>
              </a:cxn>
              <a:cxn ang="0">
                <a:pos x="T8" y="T9"/>
              </a:cxn>
            </a:cxnLst>
            <a:rect l="0" t="0" r="r" b="b"/>
            <a:pathLst>
              <a:path w="43" h="431">
                <a:moveTo>
                  <a:pt x="0" y="0"/>
                </a:moveTo>
                <a:lnTo>
                  <a:pt x="43" y="47"/>
                </a:lnTo>
                <a:lnTo>
                  <a:pt x="43" y="431"/>
                </a:lnTo>
                <a:lnTo>
                  <a:pt x="0" y="390"/>
                </a:lnTo>
                <a:lnTo>
                  <a:pt x="0" y="0"/>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5" name="Freeform 33"/>
          <p:cNvSpPr>
            <a:spLocks/>
          </p:cNvSpPr>
          <p:nvPr/>
        </p:nvSpPr>
        <p:spPr bwMode="auto">
          <a:xfrm>
            <a:off x="319602" y="228607"/>
            <a:ext cx="25930" cy="354577"/>
          </a:xfrm>
          <a:custGeom>
            <a:avLst/>
            <a:gdLst>
              <a:gd name="T0" fmla="*/ 43 w 43"/>
              <a:gd name="T1" fmla="*/ 43 h 588"/>
              <a:gd name="T2" fmla="*/ 0 w 43"/>
              <a:gd name="T3" fmla="*/ 0 h 588"/>
              <a:gd name="T4" fmla="*/ 0 w 43"/>
              <a:gd name="T5" fmla="*/ 23 h 588"/>
              <a:gd name="T6" fmla="*/ 0 w 43"/>
              <a:gd name="T7" fmla="*/ 23 h 588"/>
              <a:gd name="T8" fmla="*/ 0 w 43"/>
              <a:gd name="T9" fmla="*/ 261 h 588"/>
              <a:gd name="T10" fmla="*/ 0 w 43"/>
              <a:gd name="T11" fmla="*/ 261 h 588"/>
              <a:gd name="T12" fmla="*/ 0 w 43"/>
              <a:gd name="T13" fmla="*/ 284 h 588"/>
              <a:gd name="T14" fmla="*/ 0 w 43"/>
              <a:gd name="T15" fmla="*/ 417 h 588"/>
              <a:gd name="T16" fmla="*/ 0 w 43"/>
              <a:gd name="T17" fmla="*/ 442 h 588"/>
              <a:gd name="T18" fmla="*/ 0 w 43"/>
              <a:gd name="T19" fmla="*/ 442 h 588"/>
              <a:gd name="T20" fmla="*/ 0 w 43"/>
              <a:gd name="T21" fmla="*/ 442 h 588"/>
              <a:gd name="T22" fmla="*/ 0 w 43"/>
              <a:gd name="T23" fmla="*/ 461 h 588"/>
              <a:gd name="T24" fmla="*/ 0 w 43"/>
              <a:gd name="T25" fmla="*/ 461 h 588"/>
              <a:gd name="T26" fmla="*/ 0 w 43"/>
              <a:gd name="T27" fmla="*/ 467 h 588"/>
              <a:gd name="T28" fmla="*/ 0 w 43"/>
              <a:gd name="T29" fmla="*/ 487 h 588"/>
              <a:gd name="T30" fmla="*/ 0 w 43"/>
              <a:gd name="T31" fmla="*/ 487 h 588"/>
              <a:gd name="T32" fmla="*/ 2 w 43"/>
              <a:gd name="T33" fmla="*/ 500 h 588"/>
              <a:gd name="T34" fmla="*/ 4 w 43"/>
              <a:gd name="T35" fmla="*/ 516 h 588"/>
              <a:gd name="T36" fmla="*/ 7 w 43"/>
              <a:gd name="T37" fmla="*/ 530 h 588"/>
              <a:gd name="T38" fmla="*/ 13 w 43"/>
              <a:gd name="T39" fmla="*/ 541 h 588"/>
              <a:gd name="T40" fmla="*/ 19 w 43"/>
              <a:gd name="T41" fmla="*/ 555 h 588"/>
              <a:gd name="T42" fmla="*/ 25 w 43"/>
              <a:gd name="T43" fmla="*/ 567 h 588"/>
              <a:gd name="T44" fmla="*/ 33 w 43"/>
              <a:gd name="T45" fmla="*/ 578 h 588"/>
              <a:gd name="T46" fmla="*/ 43 w 43"/>
              <a:gd name="T47" fmla="*/ 588 h 588"/>
              <a:gd name="T48" fmla="*/ 43 w 43"/>
              <a:gd name="T49" fmla="*/ 4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588">
                <a:moveTo>
                  <a:pt x="43" y="43"/>
                </a:moveTo>
                <a:lnTo>
                  <a:pt x="0" y="0"/>
                </a:lnTo>
                <a:lnTo>
                  <a:pt x="0" y="23"/>
                </a:lnTo>
                <a:lnTo>
                  <a:pt x="0" y="23"/>
                </a:lnTo>
                <a:lnTo>
                  <a:pt x="0" y="261"/>
                </a:lnTo>
                <a:lnTo>
                  <a:pt x="0" y="261"/>
                </a:lnTo>
                <a:lnTo>
                  <a:pt x="0" y="284"/>
                </a:lnTo>
                <a:lnTo>
                  <a:pt x="0" y="417"/>
                </a:lnTo>
                <a:lnTo>
                  <a:pt x="0" y="442"/>
                </a:lnTo>
                <a:lnTo>
                  <a:pt x="0" y="442"/>
                </a:lnTo>
                <a:lnTo>
                  <a:pt x="0" y="442"/>
                </a:lnTo>
                <a:lnTo>
                  <a:pt x="0" y="461"/>
                </a:lnTo>
                <a:lnTo>
                  <a:pt x="0" y="461"/>
                </a:lnTo>
                <a:lnTo>
                  <a:pt x="0" y="467"/>
                </a:lnTo>
                <a:lnTo>
                  <a:pt x="0" y="487"/>
                </a:lnTo>
                <a:lnTo>
                  <a:pt x="0" y="487"/>
                </a:lnTo>
                <a:lnTo>
                  <a:pt x="2" y="500"/>
                </a:lnTo>
                <a:lnTo>
                  <a:pt x="4" y="516"/>
                </a:lnTo>
                <a:lnTo>
                  <a:pt x="7" y="530"/>
                </a:lnTo>
                <a:lnTo>
                  <a:pt x="13" y="541"/>
                </a:lnTo>
                <a:lnTo>
                  <a:pt x="19" y="555"/>
                </a:lnTo>
                <a:lnTo>
                  <a:pt x="25" y="567"/>
                </a:lnTo>
                <a:lnTo>
                  <a:pt x="33" y="578"/>
                </a:lnTo>
                <a:lnTo>
                  <a:pt x="43" y="588"/>
                </a:lnTo>
                <a:lnTo>
                  <a:pt x="43" y="4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6" name="Freeform 34"/>
          <p:cNvSpPr>
            <a:spLocks/>
          </p:cNvSpPr>
          <p:nvPr/>
        </p:nvSpPr>
        <p:spPr bwMode="auto">
          <a:xfrm>
            <a:off x="358196" y="268406"/>
            <a:ext cx="25930" cy="340708"/>
          </a:xfrm>
          <a:custGeom>
            <a:avLst/>
            <a:gdLst>
              <a:gd name="T0" fmla="*/ 43 w 43"/>
              <a:gd name="T1" fmla="*/ 329 h 565"/>
              <a:gd name="T2" fmla="*/ 43 w 43"/>
              <a:gd name="T3" fmla="*/ 329 h 565"/>
              <a:gd name="T4" fmla="*/ 43 w 43"/>
              <a:gd name="T5" fmla="*/ 232 h 565"/>
              <a:gd name="T6" fmla="*/ 43 w 43"/>
              <a:gd name="T7" fmla="*/ 208 h 565"/>
              <a:gd name="T8" fmla="*/ 43 w 43"/>
              <a:gd name="T9" fmla="*/ 208 h 565"/>
              <a:gd name="T10" fmla="*/ 43 w 43"/>
              <a:gd name="T11" fmla="*/ 43 h 565"/>
              <a:gd name="T12" fmla="*/ 0 w 43"/>
              <a:gd name="T13" fmla="*/ 0 h 565"/>
              <a:gd name="T14" fmla="*/ 0 w 43"/>
              <a:gd name="T15" fmla="*/ 542 h 565"/>
              <a:gd name="T16" fmla="*/ 0 w 43"/>
              <a:gd name="T17" fmla="*/ 542 h 565"/>
              <a:gd name="T18" fmla="*/ 19 w 43"/>
              <a:gd name="T19" fmla="*/ 555 h 565"/>
              <a:gd name="T20" fmla="*/ 41 w 43"/>
              <a:gd name="T21" fmla="*/ 565 h 565"/>
              <a:gd name="T22" fmla="*/ 41 w 43"/>
              <a:gd name="T23" fmla="*/ 565 h 565"/>
              <a:gd name="T24" fmla="*/ 43 w 43"/>
              <a:gd name="T25" fmla="*/ 565 h 565"/>
              <a:gd name="T26" fmla="*/ 43 w 43"/>
              <a:gd name="T27" fmla="*/ 32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65">
                <a:moveTo>
                  <a:pt x="43" y="329"/>
                </a:moveTo>
                <a:lnTo>
                  <a:pt x="43" y="329"/>
                </a:lnTo>
                <a:lnTo>
                  <a:pt x="43" y="232"/>
                </a:lnTo>
                <a:lnTo>
                  <a:pt x="43" y="208"/>
                </a:lnTo>
                <a:lnTo>
                  <a:pt x="43" y="208"/>
                </a:lnTo>
                <a:lnTo>
                  <a:pt x="43" y="43"/>
                </a:lnTo>
                <a:lnTo>
                  <a:pt x="0" y="0"/>
                </a:lnTo>
                <a:lnTo>
                  <a:pt x="0" y="542"/>
                </a:lnTo>
                <a:lnTo>
                  <a:pt x="0" y="542"/>
                </a:lnTo>
                <a:lnTo>
                  <a:pt x="19" y="555"/>
                </a:lnTo>
                <a:lnTo>
                  <a:pt x="41" y="565"/>
                </a:lnTo>
                <a:lnTo>
                  <a:pt x="41" y="565"/>
                </a:lnTo>
                <a:lnTo>
                  <a:pt x="43" y="565"/>
                </a:lnTo>
                <a:lnTo>
                  <a:pt x="43" y="32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7" name="Freeform 35"/>
          <p:cNvSpPr>
            <a:spLocks/>
          </p:cNvSpPr>
          <p:nvPr/>
        </p:nvSpPr>
        <p:spPr bwMode="auto">
          <a:xfrm>
            <a:off x="397995" y="443283"/>
            <a:ext cx="110353" cy="173068"/>
          </a:xfrm>
          <a:custGeom>
            <a:avLst/>
            <a:gdLst>
              <a:gd name="T0" fmla="*/ 181 w 183"/>
              <a:gd name="T1" fmla="*/ 109 h 287"/>
              <a:gd name="T2" fmla="*/ 181 w 183"/>
              <a:gd name="T3" fmla="*/ 109 h 287"/>
              <a:gd name="T4" fmla="*/ 175 w 183"/>
              <a:gd name="T5" fmla="*/ 90 h 287"/>
              <a:gd name="T6" fmla="*/ 170 w 183"/>
              <a:gd name="T7" fmla="*/ 72 h 287"/>
              <a:gd name="T8" fmla="*/ 160 w 183"/>
              <a:gd name="T9" fmla="*/ 57 h 287"/>
              <a:gd name="T10" fmla="*/ 148 w 183"/>
              <a:gd name="T11" fmla="*/ 41 h 287"/>
              <a:gd name="T12" fmla="*/ 135 w 183"/>
              <a:gd name="T13" fmla="*/ 28 h 287"/>
              <a:gd name="T14" fmla="*/ 121 w 183"/>
              <a:gd name="T15" fmla="*/ 16 h 287"/>
              <a:gd name="T16" fmla="*/ 105 w 183"/>
              <a:gd name="T17" fmla="*/ 6 h 287"/>
              <a:gd name="T18" fmla="*/ 88 w 183"/>
              <a:gd name="T19" fmla="*/ 0 h 287"/>
              <a:gd name="T20" fmla="*/ 88 w 183"/>
              <a:gd name="T21" fmla="*/ 0 h 287"/>
              <a:gd name="T22" fmla="*/ 103 w 183"/>
              <a:gd name="T23" fmla="*/ 10 h 287"/>
              <a:gd name="T24" fmla="*/ 103 w 183"/>
              <a:gd name="T25" fmla="*/ 10 h 287"/>
              <a:gd name="T26" fmla="*/ 113 w 183"/>
              <a:gd name="T27" fmla="*/ 22 h 287"/>
              <a:gd name="T28" fmla="*/ 123 w 183"/>
              <a:gd name="T29" fmla="*/ 35 h 287"/>
              <a:gd name="T30" fmla="*/ 129 w 183"/>
              <a:gd name="T31" fmla="*/ 51 h 287"/>
              <a:gd name="T32" fmla="*/ 131 w 183"/>
              <a:gd name="T33" fmla="*/ 68 h 287"/>
              <a:gd name="T34" fmla="*/ 131 w 183"/>
              <a:gd name="T35" fmla="*/ 68 h 287"/>
              <a:gd name="T36" fmla="*/ 129 w 183"/>
              <a:gd name="T37" fmla="*/ 86 h 287"/>
              <a:gd name="T38" fmla="*/ 123 w 183"/>
              <a:gd name="T39" fmla="*/ 100 h 287"/>
              <a:gd name="T40" fmla="*/ 117 w 183"/>
              <a:gd name="T41" fmla="*/ 113 h 287"/>
              <a:gd name="T42" fmla="*/ 107 w 183"/>
              <a:gd name="T43" fmla="*/ 125 h 287"/>
              <a:gd name="T44" fmla="*/ 96 w 183"/>
              <a:gd name="T45" fmla="*/ 137 h 287"/>
              <a:gd name="T46" fmla="*/ 82 w 183"/>
              <a:gd name="T47" fmla="*/ 142 h 287"/>
              <a:gd name="T48" fmla="*/ 66 w 183"/>
              <a:gd name="T49" fmla="*/ 148 h 287"/>
              <a:gd name="T50" fmla="*/ 51 w 183"/>
              <a:gd name="T51" fmla="*/ 150 h 287"/>
              <a:gd name="T52" fmla="*/ 51 w 183"/>
              <a:gd name="T53" fmla="*/ 150 h 287"/>
              <a:gd name="T54" fmla="*/ 35 w 183"/>
              <a:gd name="T55" fmla="*/ 148 h 287"/>
              <a:gd name="T56" fmla="*/ 22 w 183"/>
              <a:gd name="T57" fmla="*/ 144 h 287"/>
              <a:gd name="T58" fmla="*/ 10 w 183"/>
              <a:gd name="T59" fmla="*/ 139 h 287"/>
              <a:gd name="T60" fmla="*/ 0 w 183"/>
              <a:gd name="T61" fmla="*/ 129 h 287"/>
              <a:gd name="T62" fmla="*/ 0 w 183"/>
              <a:gd name="T63" fmla="*/ 283 h 287"/>
              <a:gd name="T64" fmla="*/ 0 w 183"/>
              <a:gd name="T65" fmla="*/ 283 h 287"/>
              <a:gd name="T66" fmla="*/ 16 w 183"/>
              <a:gd name="T67" fmla="*/ 285 h 287"/>
              <a:gd name="T68" fmla="*/ 31 w 183"/>
              <a:gd name="T69" fmla="*/ 287 h 287"/>
              <a:gd name="T70" fmla="*/ 49 w 183"/>
              <a:gd name="T71" fmla="*/ 287 h 287"/>
              <a:gd name="T72" fmla="*/ 64 w 183"/>
              <a:gd name="T73" fmla="*/ 285 h 287"/>
              <a:gd name="T74" fmla="*/ 64 w 183"/>
              <a:gd name="T75" fmla="*/ 285 h 287"/>
              <a:gd name="T76" fmla="*/ 82 w 183"/>
              <a:gd name="T77" fmla="*/ 279 h 287"/>
              <a:gd name="T78" fmla="*/ 99 w 183"/>
              <a:gd name="T79" fmla="*/ 273 h 287"/>
              <a:gd name="T80" fmla="*/ 115 w 183"/>
              <a:gd name="T81" fmla="*/ 263 h 287"/>
              <a:gd name="T82" fmla="*/ 129 w 183"/>
              <a:gd name="T83" fmla="*/ 253 h 287"/>
              <a:gd name="T84" fmla="*/ 142 w 183"/>
              <a:gd name="T85" fmla="*/ 242 h 287"/>
              <a:gd name="T86" fmla="*/ 152 w 183"/>
              <a:gd name="T87" fmla="*/ 230 h 287"/>
              <a:gd name="T88" fmla="*/ 162 w 183"/>
              <a:gd name="T89" fmla="*/ 216 h 287"/>
              <a:gd name="T90" fmla="*/ 170 w 183"/>
              <a:gd name="T91" fmla="*/ 201 h 287"/>
              <a:gd name="T92" fmla="*/ 170 w 183"/>
              <a:gd name="T93" fmla="*/ 201 h 287"/>
              <a:gd name="T94" fmla="*/ 172 w 183"/>
              <a:gd name="T95" fmla="*/ 197 h 287"/>
              <a:gd name="T96" fmla="*/ 172 w 183"/>
              <a:gd name="T97" fmla="*/ 197 h 287"/>
              <a:gd name="T98" fmla="*/ 172 w 183"/>
              <a:gd name="T99" fmla="*/ 197 h 287"/>
              <a:gd name="T100" fmla="*/ 179 w 183"/>
              <a:gd name="T101" fmla="*/ 176 h 287"/>
              <a:gd name="T102" fmla="*/ 183 w 183"/>
              <a:gd name="T103" fmla="*/ 154 h 287"/>
              <a:gd name="T104" fmla="*/ 183 w 183"/>
              <a:gd name="T105" fmla="*/ 131 h 287"/>
              <a:gd name="T106" fmla="*/ 181 w 183"/>
              <a:gd name="T107" fmla="*/ 109 h 287"/>
              <a:gd name="T108" fmla="*/ 181 w 183"/>
              <a:gd name="T109" fmla="*/ 10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87">
                <a:moveTo>
                  <a:pt x="181" y="109"/>
                </a:moveTo>
                <a:lnTo>
                  <a:pt x="181" y="109"/>
                </a:lnTo>
                <a:lnTo>
                  <a:pt x="175" y="90"/>
                </a:lnTo>
                <a:lnTo>
                  <a:pt x="170" y="72"/>
                </a:lnTo>
                <a:lnTo>
                  <a:pt x="160" y="57"/>
                </a:lnTo>
                <a:lnTo>
                  <a:pt x="148" y="41"/>
                </a:lnTo>
                <a:lnTo>
                  <a:pt x="135" y="28"/>
                </a:lnTo>
                <a:lnTo>
                  <a:pt x="121" y="16"/>
                </a:lnTo>
                <a:lnTo>
                  <a:pt x="105" y="6"/>
                </a:lnTo>
                <a:lnTo>
                  <a:pt x="88" y="0"/>
                </a:lnTo>
                <a:lnTo>
                  <a:pt x="88" y="0"/>
                </a:lnTo>
                <a:lnTo>
                  <a:pt x="103" y="10"/>
                </a:lnTo>
                <a:lnTo>
                  <a:pt x="103" y="10"/>
                </a:lnTo>
                <a:lnTo>
                  <a:pt x="113" y="22"/>
                </a:lnTo>
                <a:lnTo>
                  <a:pt x="123" y="35"/>
                </a:lnTo>
                <a:lnTo>
                  <a:pt x="129" y="51"/>
                </a:lnTo>
                <a:lnTo>
                  <a:pt x="131" y="68"/>
                </a:lnTo>
                <a:lnTo>
                  <a:pt x="131" y="68"/>
                </a:lnTo>
                <a:lnTo>
                  <a:pt x="129" y="86"/>
                </a:lnTo>
                <a:lnTo>
                  <a:pt x="123" y="100"/>
                </a:lnTo>
                <a:lnTo>
                  <a:pt x="117" y="113"/>
                </a:lnTo>
                <a:lnTo>
                  <a:pt x="107" y="125"/>
                </a:lnTo>
                <a:lnTo>
                  <a:pt x="96" y="137"/>
                </a:lnTo>
                <a:lnTo>
                  <a:pt x="82" y="142"/>
                </a:lnTo>
                <a:lnTo>
                  <a:pt x="66" y="148"/>
                </a:lnTo>
                <a:lnTo>
                  <a:pt x="51" y="150"/>
                </a:lnTo>
                <a:lnTo>
                  <a:pt x="51" y="150"/>
                </a:lnTo>
                <a:lnTo>
                  <a:pt x="35" y="148"/>
                </a:lnTo>
                <a:lnTo>
                  <a:pt x="22" y="144"/>
                </a:lnTo>
                <a:lnTo>
                  <a:pt x="10" y="139"/>
                </a:lnTo>
                <a:lnTo>
                  <a:pt x="0" y="129"/>
                </a:lnTo>
                <a:lnTo>
                  <a:pt x="0" y="283"/>
                </a:lnTo>
                <a:lnTo>
                  <a:pt x="0" y="283"/>
                </a:lnTo>
                <a:lnTo>
                  <a:pt x="16" y="285"/>
                </a:lnTo>
                <a:lnTo>
                  <a:pt x="31" y="287"/>
                </a:lnTo>
                <a:lnTo>
                  <a:pt x="49" y="287"/>
                </a:lnTo>
                <a:lnTo>
                  <a:pt x="64" y="285"/>
                </a:lnTo>
                <a:lnTo>
                  <a:pt x="64" y="285"/>
                </a:lnTo>
                <a:lnTo>
                  <a:pt x="82" y="279"/>
                </a:lnTo>
                <a:lnTo>
                  <a:pt x="99" y="273"/>
                </a:lnTo>
                <a:lnTo>
                  <a:pt x="115" y="263"/>
                </a:lnTo>
                <a:lnTo>
                  <a:pt x="129" y="253"/>
                </a:lnTo>
                <a:lnTo>
                  <a:pt x="142" y="242"/>
                </a:lnTo>
                <a:lnTo>
                  <a:pt x="152" y="230"/>
                </a:lnTo>
                <a:lnTo>
                  <a:pt x="162" y="216"/>
                </a:lnTo>
                <a:lnTo>
                  <a:pt x="170" y="201"/>
                </a:lnTo>
                <a:lnTo>
                  <a:pt x="170" y="201"/>
                </a:lnTo>
                <a:lnTo>
                  <a:pt x="172" y="197"/>
                </a:lnTo>
                <a:lnTo>
                  <a:pt x="172" y="197"/>
                </a:lnTo>
                <a:lnTo>
                  <a:pt x="172" y="197"/>
                </a:lnTo>
                <a:lnTo>
                  <a:pt x="179" y="176"/>
                </a:lnTo>
                <a:lnTo>
                  <a:pt x="183" y="154"/>
                </a:lnTo>
                <a:lnTo>
                  <a:pt x="183" y="131"/>
                </a:lnTo>
                <a:lnTo>
                  <a:pt x="181" y="109"/>
                </a:lnTo>
                <a:lnTo>
                  <a:pt x="181" y="10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8" name="Freeform 36"/>
          <p:cNvSpPr>
            <a:spLocks noEditPoints="1"/>
          </p:cNvSpPr>
          <p:nvPr/>
        </p:nvSpPr>
        <p:spPr bwMode="auto">
          <a:xfrm>
            <a:off x="565033" y="281070"/>
            <a:ext cx="171258" cy="194173"/>
          </a:xfrm>
          <a:custGeom>
            <a:avLst/>
            <a:gdLst>
              <a:gd name="T0" fmla="*/ 253 w 284"/>
              <a:gd name="T1" fmla="*/ 302 h 322"/>
              <a:gd name="T2" fmla="*/ 222 w 284"/>
              <a:gd name="T3" fmla="*/ 316 h 322"/>
              <a:gd name="T4" fmla="*/ 175 w 284"/>
              <a:gd name="T5" fmla="*/ 322 h 322"/>
              <a:gd name="T6" fmla="*/ 0 w 284"/>
              <a:gd name="T7" fmla="*/ 0 h 322"/>
              <a:gd name="T8" fmla="*/ 163 w 284"/>
              <a:gd name="T9" fmla="*/ 0 h 322"/>
              <a:gd name="T10" fmla="*/ 189 w 284"/>
              <a:gd name="T11" fmla="*/ 0 h 322"/>
              <a:gd name="T12" fmla="*/ 200 w 284"/>
              <a:gd name="T13" fmla="*/ 2 h 322"/>
              <a:gd name="T14" fmla="*/ 206 w 284"/>
              <a:gd name="T15" fmla="*/ 4 h 322"/>
              <a:gd name="T16" fmla="*/ 249 w 284"/>
              <a:gd name="T17" fmla="*/ 16 h 322"/>
              <a:gd name="T18" fmla="*/ 259 w 284"/>
              <a:gd name="T19" fmla="*/ 22 h 322"/>
              <a:gd name="T20" fmla="*/ 272 w 284"/>
              <a:gd name="T21" fmla="*/ 39 h 322"/>
              <a:gd name="T22" fmla="*/ 280 w 284"/>
              <a:gd name="T23" fmla="*/ 71 h 322"/>
              <a:gd name="T24" fmla="*/ 282 w 284"/>
              <a:gd name="T25" fmla="*/ 96 h 322"/>
              <a:gd name="T26" fmla="*/ 278 w 284"/>
              <a:gd name="T27" fmla="*/ 113 h 322"/>
              <a:gd name="T28" fmla="*/ 268 w 284"/>
              <a:gd name="T29" fmla="*/ 131 h 322"/>
              <a:gd name="T30" fmla="*/ 255 w 284"/>
              <a:gd name="T31" fmla="*/ 147 h 322"/>
              <a:gd name="T32" fmla="*/ 235 w 284"/>
              <a:gd name="T33" fmla="*/ 160 h 322"/>
              <a:gd name="T34" fmla="*/ 255 w 284"/>
              <a:gd name="T35" fmla="*/ 174 h 322"/>
              <a:gd name="T36" fmla="*/ 270 w 284"/>
              <a:gd name="T37" fmla="*/ 189 h 322"/>
              <a:gd name="T38" fmla="*/ 276 w 284"/>
              <a:gd name="T39" fmla="*/ 199 h 322"/>
              <a:gd name="T40" fmla="*/ 282 w 284"/>
              <a:gd name="T41" fmla="*/ 226 h 322"/>
              <a:gd name="T42" fmla="*/ 284 w 284"/>
              <a:gd name="T43" fmla="*/ 244 h 322"/>
              <a:gd name="T44" fmla="*/ 276 w 284"/>
              <a:gd name="T45" fmla="*/ 277 h 322"/>
              <a:gd name="T46" fmla="*/ 253 w 284"/>
              <a:gd name="T47" fmla="*/ 302 h 322"/>
              <a:gd name="T48" fmla="*/ 198 w 284"/>
              <a:gd name="T49" fmla="*/ 67 h 322"/>
              <a:gd name="T50" fmla="*/ 191 w 284"/>
              <a:gd name="T51" fmla="*/ 63 h 322"/>
              <a:gd name="T52" fmla="*/ 175 w 284"/>
              <a:gd name="T53" fmla="*/ 59 h 322"/>
              <a:gd name="T54" fmla="*/ 66 w 284"/>
              <a:gd name="T55" fmla="*/ 57 h 322"/>
              <a:gd name="T56" fmla="*/ 165 w 284"/>
              <a:gd name="T57" fmla="*/ 133 h 322"/>
              <a:gd name="T58" fmla="*/ 183 w 284"/>
              <a:gd name="T59" fmla="*/ 129 h 322"/>
              <a:gd name="T60" fmla="*/ 196 w 284"/>
              <a:gd name="T61" fmla="*/ 123 h 322"/>
              <a:gd name="T62" fmla="*/ 202 w 284"/>
              <a:gd name="T63" fmla="*/ 119 h 322"/>
              <a:gd name="T64" fmla="*/ 208 w 284"/>
              <a:gd name="T65" fmla="*/ 106 h 322"/>
              <a:gd name="T66" fmla="*/ 210 w 284"/>
              <a:gd name="T67" fmla="*/ 96 h 322"/>
              <a:gd name="T68" fmla="*/ 206 w 284"/>
              <a:gd name="T69" fmla="*/ 78 h 322"/>
              <a:gd name="T70" fmla="*/ 198 w 284"/>
              <a:gd name="T71" fmla="*/ 67 h 322"/>
              <a:gd name="T72" fmla="*/ 198 w 284"/>
              <a:gd name="T73" fmla="*/ 197 h 322"/>
              <a:gd name="T74" fmla="*/ 194 w 284"/>
              <a:gd name="T75" fmla="*/ 195 h 322"/>
              <a:gd name="T76" fmla="*/ 159 w 284"/>
              <a:gd name="T77" fmla="*/ 191 h 322"/>
              <a:gd name="T78" fmla="*/ 66 w 284"/>
              <a:gd name="T79" fmla="*/ 189 h 322"/>
              <a:gd name="T80" fmla="*/ 165 w 284"/>
              <a:gd name="T81" fmla="*/ 265 h 322"/>
              <a:gd name="T82" fmla="*/ 183 w 284"/>
              <a:gd name="T83" fmla="*/ 263 h 322"/>
              <a:gd name="T84" fmla="*/ 198 w 284"/>
              <a:gd name="T85" fmla="*/ 258 h 322"/>
              <a:gd name="T86" fmla="*/ 204 w 284"/>
              <a:gd name="T87" fmla="*/ 252 h 322"/>
              <a:gd name="T88" fmla="*/ 210 w 284"/>
              <a:gd name="T89" fmla="*/ 238 h 322"/>
              <a:gd name="T90" fmla="*/ 210 w 284"/>
              <a:gd name="T91" fmla="*/ 228 h 322"/>
              <a:gd name="T92" fmla="*/ 208 w 284"/>
              <a:gd name="T93" fmla="*/ 211 h 322"/>
              <a:gd name="T94" fmla="*/ 198 w 284"/>
              <a:gd name="T95" fmla="*/ 19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22">
                <a:moveTo>
                  <a:pt x="253" y="302"/>
                </a:moveTo>
                <a:lnTo>
                  <a:pt x="253" y="302"/>
                </a:lnTo>
                <a:lnTo>
                  <a:pt x="239" y="310"/>
                </a:lnTo>
                <a:lnTo>
                  <a:pt x="222" y="316"/>
                </a:lnTo>
                <a:lnTo>
                  <a:pt x="200" y="320"/>
                </a:lnTo>
                <a:lnTo>
                  <a:pt x="175" y="322"/>
                </a:lnTo>
                <a:lnTo>
                  <a:pt x="0" y="322"/>
                </a:lnTo>
                <a:lnTo>
                  <a:pt x="0" y="0"/>
                </a:lnTo>
                <a:lnTo>
                  <a:pt x="163" y="0"/>
                </a:lnTo>
                <a:lnTo>
                  <a:pt x="163" y="0"/>
                </a:lnTo>
                <a:lnTo>
                  <a:pt x="189" y="0"/>
                </a:lnTo>
                <a:lnTo>
                  <a:pt x="189" y="0"/>
                </a:lnTo>
                <a:lnTo>
                  <a:pt x="200" y="2"/>
                </a:lnTo>
                <a:lnTo>
                  <a:pt x="200" y="2"/>
                </a:lnTo>
                <a:lnTo>
                  <a:pt x="206" y="4"/>
                </a:lnTo>
                <a:lnTo>
                  <a:pt x="206" y="4"/>
                </a:lnTo>
                <a:lnTo>
                  <a:pt x="228" y="8"/>
                </a:lnTo>
                <a:lnTo>
                  <a:pt x="249" y="16"/>
                </a:lnTo>
                <a:lnTo>
                  <a:pt x="249" y="16"/>
                </a:lnTo>
                <a:lnTo>
                  <a:pt x="259" y="22"/>
                </a:lnTo>
                <a:lnTo>
                  <a:pt x="266" y="30"/>
                </a:lnTo>
                <a:lnTo>
                  <a:pt x="272" y="39"/>
                </a:lnTo>
                <a:lnTo>
                  <a:pt x="276" y="51"/>
                </a:lnTo>
                <a:lnTo>
                  <a:pt x="280" y="71"/>
                </a:lnTo>
                <a:lnTo>
                  <a:pt x="282" y="96"/>
                </a:lnTo>
                <a:lnTo>
                  <a:pt x="282" y="96"/>
                </a:lnTo>
                <a:lnTo>
                  <a:pt x="282" y="106"/>
                </a:lnTo>
                <a:lnTo>
                  <a:pt x="278" y="113"/>
                </a:lnTo>
                <a:lnTo>
                  <a:pt x="274" y="121"/>
                </a:lnTo>
                <a:lnTo>
                  <a:pt x="268" y="131"/>
                </a:lnTo>
                <a:lnTo>
                  <a:pt x="268" y="131"/>
                </a:lnTo>
                <a:lnTo>
                  <a:pt x="255" y="147"/>
                </a:lnTo>
                <a:lnTo>
                  <a:pt x="235" y="160"/>
                </a:lnTo>
                <a:lnTo>
                  <a:pt x="235" y="160"/>
                </a:lnTo>
                <a:lnTo>
                  <a:pt x="245" y="166"/>
                </a:lnTo>
                <a:lnTo>
                  <a:pt x="255" y="174"/>
                </a:lnTo>
                <a:lnTo>
                  <a:pt x="263" y="180"/>
                </a:lnTo>
                <a:lnTo>
                  <a:pt x="270" y="189"/>
                </a:lnTo>
                <a:lnTo>
                  <a:pt x="270" y="189"/>
                </a:lnTo>
                <a:lnTo>
                  <a:pt x="276" y="199"/>
                </a:lnTo>
                <a:lnTo>
                  <a:pt x="280" y="211"/>
                </a:lnTo>
                <a:lnTo>
                  <a:pt x="282" y="226"/>
                </a:lnTo>
                <a:lnTo>
                  <a:pt x="284" y="244"/>
                </a:lnTo>
                <a:lnTo>
                  <a:pt x="284" y="244"/>
                </a:lnTo>
                <a:lnTo>
                  <a:pt x="282" y="261"/>
                </a:lnTo>
                <a:lnTo>
                  <a:pt x="276" y="277"/>
                </a:lnTo>
                <a:lnTo>
                  <a:pt x="266" y="291"/>
                </a:lnTo>
                <a:lnTo>
                  <a:pt x="253" y="302"/>
                </a:lnTo>
                <a:lnTo>
                  <a:pt x="253" y="302"/>
                </a:lnTo>
                <a:close/>
                <a:moveTo>
                  <a:pt x="198" y="67"/>
                </a:moveTo>
                <a:lnTo>
                  <a:pt x="198" y="67"/>
                </a:lnTo>
                <a:lnTo>
                  <a:pt x="191" y="63"/>
                </a:lnTo>
                <a:lnTo>
                  <a:pt x="183" y="61"/>
                </a:lnTo>
                <a:lnTo>
                  <a:pt x="175" y="59"/>
                </a:lnTo>
                <a:lnTo>
                  <a:pt x="165" y="57"/>
                </a:lnTo>
                <a:lnTo>
                  <a:pt x="66" y="57"/>
                </a:lnTo>
                <a:lnTo>
                  <a:pt x="66" y="133"/>
                </a:lnTo>
                <a:lnTo>
                  <a:pt x="165" y="133"/>
                </a:lnTo>
                <a:lnTo>
                  <a:pt x="165" y="133"/>
                </a:lnTo>
                <a:lnTo>
                  <a:pt x="183" y="129"/>
                </a:lnTo>
                <a:lnTo>
                  <a:pt x="191" y="127"/>
                </a:lnTo>
                <a:lnTo>
                  <a:pt x="196" y="123"/>
                </a:lnTo>
                <a:lnTo>
                  <a:pt x="196" y="123"/>
                </a:lnTo>
                <a:lnTo>
                  <a:pt x="202" y="119"/>
                </a:lnTo>
                <a:lnTo>
                  <a:pt x="206" y="113"/>
                </a:lnTo>
                <a:lnTo>
                  <a:pt x="208" y="106"/>
                </a:lnTo>
                <a:lnTo>
                  <a:pt x="210" y="96"/>
                </a:lnTo>
                <a:lnTo>
                  <a:pt x="210" y="96"/>
                </a:lnTo>
                <a:lnTo>
                  <a:pt x="208" y="86"/>
                </a:lnTo>
                <a:lnTo>
                  <a:pt x="206" y="78"/>
                </a:lnTo>
                <a:lnTo>
                  <a:pt x="202" y="73"/>
                </a:lnTo>
                <a:lnTo>
                  <a:pt x="198" y="67"/>
                </a:lnTo>
                <a:lnTo>
                  <a:pt x="198" y="67"/>
                </a:lnTo>
                <a:close/>
                <a:moveTo>
                  <a:pt x="198" y="197"/>
                </a:moveTo>
                <a:lnTo>
                  <a:pt x="198" y="197"/>
                </a:lnTo>
                <a:lnTo>
                  <a:pt x="194" y="195"/>
                </a:lnTo>
                <a:lnTo>
                  <a:pt x="185" y="193"/>
                </a:lnTo>
                <a:lnTo>
                  <a:pt x="159" y="191"/>
                </a:lnTo>
                <a:lnTo>
                  <a:pt x="120" y="189"/>
                </a:lnTo>
                <a:lnTo>
                  <a:pt x="66" y="189"/>
                </a:lnTo>
                <a:lnTo>
                  <a:pt x="66" y="265"/>
                </a:lnTo>
                <a:lnTo>
                  <a:pt x="165" y="265"/>
                </a:lnTo>
                <a:lnTo>
                  <a:pt x="165" y="265"/>
                </a:lnTo>
                <a:lnTo>
                  <a:pt x="183" y="263"/>
                </a:lnTo>
                <a:lnTo>
                  <a:pt x="191" y="260"/>
                </a:lnTo>
                <a:lnTo>
                  <a:pt x="198" y="258"/>
                </a:lnTo>
                <a:lnTo>
                  <a:pt x="198" y="258"/>
                </a:lnTo>
                <a:lnTo>
                  <a:pt x="204" y="252"/>
                </a:lnTo>
                <a:lnTo>
                  <a:pt x="208" y="246"/>
                </a:lnTo>
                <a:lnTo>
                  <a:pt x="210" y="238"/>
                </a:lnTo>
                <a:lnTo>
                  <a:pt x="210" y="228"/>
                </a:lnTo>
                <a:lnTo>
                  <a:pt x="210" y="228"/>
                </a:lnTo>
                <a:lnTo>
                  <a:pt x="210" y="219"/>
                </a:lnTo>
                <a:lnTo>
                  <a:pt x="208" y="211"/>
                </a:lnTo>
                <a:lnTo>
                  <a:pt x="204" y="203"/>
                </a:lnTo>
                <a:lnTo>
                  <a:pt x="198" y="197"/>
                </a:lnTo>
                <a:lnTo>
                  <a:pt x="198" y="19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19" name="Freeform 37"/>
          <p:cNvSpPr>
            <a:spLocks/>
          </p:cNvSpPr>
          <p:nvPr/>
        </p:nvSpPr>
        <p:spPr bwMode="auto">
          <a:xfrm>
            <a:off x="747748" y="281070"/>
            <a:ext cx="167038" cy="194173"/>
          </a:xfrm>
          <a:custGeom>
            <a:avLst/>
            <a:gdLst>
              <a:gd name="T0" fmla="*/ 174 w 277"/>
              <a:gd name="T1" fmla="*/ 57 h 322"/>
              <a:gd name="T2" fmla="*/ 174 w 277"/>
              <a:gd name="T3" fmla="*/ 322 h 322"/>
              <a:gd name="T4" fmla="*/ 104 w 277"/>
              <a:gd name="T5" fmla="*/ 322 h 322"/>
              <a:gd name="T6" fmla="*/ 104 w 277"/>
              <a:gd name="T7" fmla="*/ 57 h 322"/>
              <a:gd name="T8" fmla="*/ 0 w 277"/>
              <a:gd name="T9" fmla="*/ 57 h 322"/>
              <a:gd name="T10" fmla="*/ 0 w 277"/>
              <a:gd name="T11" fmla="*/ 0 h 322"/>
              <a:gd name="T12" fmla="*/ 277 w 277"/>
              <a:gd name="T13" fmla="*/ 0 h 322"/>
              <a:gd name="T14" fmla="*/ 277 w 277"/>
              <a:gd name="T15" fmla="*/ 57 h 322"/>
              <a:gd name="T16" fmla="*/ 174 w 277"/>
              <a:gd name="T17" fmla="*/ 5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322">
                <a:moveTo>
                  <a:pt x="174" y="57"/>
                </a:moveTo>
                <a:lnTo>
                  <a:pt x="174" y="322"/>
                </a:lnTo>
                <a:lnTo>
                  <a:pt x="104" y="322"/>
                </a:lnTo>
                <a:lnTo>
                  <a:pt x="104" y="57"/>
                </a:lnTo>
                <a:lnTo>
                  <a:pt x="0" y="57"/>
                </a:lnTo>
                <a:lnTo>
                  <a:pt x="0" y="0"/>
                </a:lnTo>
                <a:lnTo>
                  <a:pt x="277" y="0"/>
                </a:lnTo>
                <a:lnTo>
                  <a:pt x="277" y="57"/>
                </a:lnTo>
                <a:lnTo>
                  <a:pt x="174" y="5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0" name="Freeform 38"/>
          <p:cNvSpPr>
            <a:spLocks/>
          </p:cNvSpPr>
          <p:nvPr/>
        </p:nvSpPr>
        <p:spPr bwMode="auto">
          <a:xfrm>
            <a:off x="934685" y="281070"/>
            <a:ext cx="167038" cy="194173"/>
          </a:xfrm>
          <a:custGeom>
            <a:avLst/>
            <a:gdLst>
              <a:gd name="T0" fmla="*/ 189 w 277"/>
              <a:gd name="T1" fmla="*/ 322 h 322"/>
              <a:gd name="T2" fmla="*/ 68 w 277"/>
              <a:gd name="T3" fmla="*/ 162 h 322"/>
              <a:gd name="T4" fmla="*/ 68 w 277"/>
              <a:gd name="T5" fmla="*/ 322 h 322"/>
              <a:gd name="T6" fmla="*/ 0 w 277"/>
              <a:gd name="T7" fmla="*/ 322 h 322"/>
              <a:gd name="T8" fmla="*/ 0 w 277"/>
              <a:gd name="T9" fmla="*/ 0 h 322"/>
              <a:gd name="T10" fmla="*/ 68 w 277"/>
              <a:gd name="T11" fmla="*/ 0 h 322"/>
              <a:gd name="T12" fmla="*/ 68 w 277"/>
              <a:gd name="T13" fmla="*/ 154 h 322"/>
              <a:gd name="T14" fmla="*/ 195 w 277"/>
              <a:gd name="T15" fmla="*/ 0 h 322"/>
              <a:gd name="T16" fmla="*/ 275 w 277"/>
              <a:gd name="T17" fmla="*/ 0 h 322"/>
              <a:gd name="T18" fmla="*/ 146 w 277"/>
              <a:gd name="T19" fmla="*/ 158 h 322"/>
              <a:gd name="T20" fmla="*/ 277 w 277"/>
              <a:gd name="T21" fmla="*/ 322 h 322"/>
              <a:gd name="T22" fmla="*/ 189 w 277"/>
              <a:gd name="T23"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322">
                <a:moveTo>
                  <a:pt x="189" y="322"/>
                </a:moveTo>
                <a:lnTo>
                  <a:pt x="68" y="162"/>
                </a:lnTo>
                <a:lnTo>
                  <a:pt x="68" y="322"/>
                </a:lnTo>
                <a:lnTo>
                  <a:pt x="0" y="322"/>
                </a:lnTo>
                <a:lnTo>
                  <a:pt x="0" y="0"/>
                </a:lnTo>
                <a:lnTo>
                  <a:pt x="68" y="0"/>
                </a:lnTo>
                <a:lnTo>
                  <a:pt x="68" y="154"/>
                </a:lnTo>
                <a:lnTo>
                  <a:pt x="195" y="0"/>
                </a:lnTo>
                <a:lnTo>
                  <a:pt x="275" y="0"/>
                </a:lnTo>
                <a:lnTo>
                  <a:pt x="146" y="158"/>
                </a:lnTo>
                <a:lnTo>
                  <a:pt x="277" y="322"/>
                </a:lnTo>
                <a:lnTo>
                  <a:pt x="189" y="32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1" name="Freeform 39"/>
          <p:cNvSpPr>
            <a:spLocks noEditPoints="1"/>
          </p:cNvSpPr>
          <p:nvPr/>
        </p:nvSpPr>
        <p:spPr bwMode="auto">
          <a:xfrm>
            <a:off x="559002" y="503585"/>
            <a:ext cx="118796" cy="110353"/>
          </a:xfrm>
          <a:custGeom>
            <a:avLst/>
            <a:gdLst>
              <a:gd name="T0" fmla="*/ 154 w 197"/>
              <a:gd name="T1" fmla="*/ 183 h 183"/>
              <a:gd name="T2" fmla="*/ 136 w 197"/>
              <a:gd name="T3" fmla="*/ 140 h 183"/>
              <a:gd name="T4" fmla="*/ 56 w 197"/>
              <a:gd name="T5" fmla="*/ 140 h 183"/>
              <a:gd name="T6" fmla="*/ 41 w 197"/>
              <a:gd name="T7" fmla="*/ 183 h 183"/>
              <a:gd name="T8" fmla="*/ 0 w 197"/>
              <a:gd name="T9" fmla="*/ 183 h 183"/>
              <a:gd name="T10" fmla="*/ 78 w 197"/>
              <a:gd name="T11" fmla="*/ 0 h 183"/>
              <a:gd name="T12" fmla="*/ 117 w 197"/>
              <a:gd name="T13" fmla="*/ 0 h 183"/>
              <a:gd name="T14" fmla="*/ 197 w 197"/>
              <a:gd name="T15" fmla="*/ 183 h 183"/>
              <a:gd name="T16" fmla="*/ 154 w 197"/>
              <a:gd name="T17" fmla="*/ 183 h 183"/>
              <a:gd name="T18" fmla="*/ 95 w 197"/>
              <a:gd name="T19" fmla="*/ 37 h 183"/>
              <a:gd name="T20" fmla="*/ 68 w 197"/>
              <a:gd name="T21" fmla="*/ 107 h 183"/>
              <a:gd name="T22" fmla="*/ 125 w 197"/>
              <a:gd name="T23" fmla="*/ 107 h 183"/>
              <a:gd name="T24" fmla="*/ 95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6" y="140"/>
                </a:lnTo>
                <a:lnTo>
                  <a:pt x="56" y="140"/>
                </a:lnTo>
                <a:lnTo>
                  <a:pt x="41" y="183"/>
                </a:lnTo>
                <a:lnTo>
                  <a:pt x="0" y="183"/>
                </a:lnTo>
                <a:lnTo>
                  <a:pt x="78" y="0"/>
                </a:lnTo>
                <a:lnTo>
                  <a:pt x="117" y="0"/>
                </a:lnTo>
                <a:lnTo>
                  <a:pt x="197" y="183"/>
                </a:lnTo>
                <a:lnTo>
                  <a:pt x="154" y="183"/>
                </a:lnTo>
                <a:close/>
                <a:moveTo>
                  <a:pt x="95" y="37"/>
                </a:moveTo>
                <a:lnTo>
                  <a:pt x="68" y="107"/>
                </a:lnTo>
                <a:lnTo>
                  <a:pt x="125" y="107"/>
                </a:lnTo>
                <a:lnTo>
                  <a:pt x="95"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2" name="Freeform 40"/>
          <p:cNvSpPr>
            <a:spLocks/>
          </p:cNvSpPr>
          <p:nvPr/>
        </p:nvSpPr>
        <p:spPr bwMode="auto">
          <a:xfrm>
            <a:off x="684431" y="503585"/>
            <a:ext cx="95278" cy="110353"/>
          </a:xfrm>
          <a:custGeom>
            <a:avLst/>
            <a:gdLst>
              <a:gd name="T0" fmla="*/ 109 w 158"/>
              <a:gd name="T1" fmla="*/ 183 h 183"/>
              <a:gd name="T2" fmla="*/ 39 w 158"/>
              <a:gd name="T3" fmla="*/ 93 h 183"/>
              <a:gd name="T4" fmla="*/ 39 w 158"/>
              <a:gd name="T5" fmla="*/ 183 h 183"/>
              <a:gd name="T6" fmla="*/ 0 w 158"/>
              <a:gd name="T7" fmla="*/ 183 h 183"/>
              <a:gd name="T8" fmla="*/ 0 w 158"/>
              <a:gd name="T9" fmla="*/ 0 h 183"/>
              <a:gd name="T10" fmla="*/ 39 w 158"/>
              <a:gd name="T11" fmla="*/ 0 h 183"/>
              <a:gd name="T12" fmla="*/ 39 w 158"/>
              <a:gd name="T13" fmla="*/ 89 h 183"/>
              <a:gd name="T14" fmla="*/ 111 w 158"/>
              <a:gd name="T15" fmla="*/ 0 h 183"/>
              <a:gd name="T16" fmla="*/ 158 w 158"/>
              <a:gd name="T17" fmla="*/ 0 h 183"/>
              <a:gd name="T18" fmla="*/ 84 w 158"/>
              <a:gd name="T19" fmla="*/ 89 h 183"/>
              <a:gd name="T20" fmla="*/ 158 w 158"/>
              <a:gd name="T21" fmla="*/ 183 h 183"/>
              <a:gd name="T22" fmla="*/ 109 w 158"/>
              <a:gd name="T2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183">
                <a:moveTo>
                  <a:pt x="109" y="183"/>
                </a:moveTo>
                <a:lnTo>
                  <a:pt x="39" y="93"/>
                </a:lnTo>
                <a:lnTo>
                  <a:pt x="39" y="183"/>
                </a:lnTo>
                <a:lnTo>
                  <a:pt x="0" y="183"/>
                </a:lnTo>
                <a:lnTo>
                  <a:pt x="0" y="0"/>
                </a:lnTo>
                <a:lnTo>
                  <a:pt x="39" y="0"/>
                </a:lnTo>
                <a:lnTo>
                  <a:pt x="39" y="89"/>
                </a:lnTo>
                <a:lnTo>
                  <a:pt x="111" y="0"/>
                </a:lnTo>
                <a:lnTo>
                  <a:pt x="158" y="0"/>
                </a:lnTo>
                <a:lnTo>
                  <a:pt x="84" y="89"/>
                </a:lnTo>
                <a:lnTo>
                  <a:pt x="158" y="183"/>
                </a:lnTo>
                <a:lnTo>
                  <a:pt x="109"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3" name="Freeform 41"/>
          <p:cNvSpPr>
            <a:spLocks noEditPoints="1"/>
          </p:cNvSpPr>
          <p:nvPr/>
        </p:nvSpPr>
        <p:spPr bwMode="auto">
          <a:xfrm>
            <a:off x="772472" y="503585"/>
            <a:ext cx="118796" cy="110353"/>
          </a:xfrm>
          <a:custGeom>
            <a:avLst/>
            <a:gdLst>
              <a:gd name="T0" fmla="*/ 154 w 197"/>
              <a:gd name="T1" fmla="*/ 183 h 183"/>
              <a:gd name="T2" fmla="*/ 137 w 197"/>
              <a:gd name="T3" fmla="*/ 140 h 183"/>
              <a:gd name="T4" fmla="*/ 59 w 197"/>
              <a:gd name="T5" fmla="*/ 140 h 183"/>
              <a:gd name="T6" fmla="*/ 41 w 197"/>
              <a:gd name="T7" fmla="*/ 183 h 183"/>
              <a:gd name="T8" fmla="*/ 0 w 197"/>
              <a:gd name="T9" fmla="*/ 183 h 183"/>
              <a:gd name="T10" fmla="*/ 78 w 197"/>
              <a:gd name="T11" fmla="*/ 0 h 183"/>
              <a:gd name="T12" fmla="*/ 119 w 197"/>
              <a:gd name="T13" fmla="*/ 0 h 183"/>
              <a:gd name="T14" fmla="*/ 197 w 197"/>
              <a:gd name="T15" fmla="*/ 183 h 183"/>
              <a:gd name="T16" fmla="*/ 154 w 197"/>
              <a:gd name="T17" fmla="*/ 183 h 183"/>
              <a:gd name="T18" fmla="*/ 98 w 197"/>
              <a:gd name="T19" fmla="*/ 37 h 183"/>
              <a:gd name="T20" fmla="*/ 70 w 197"/>
              <a:gd name="T21" fmla="*/ 107 h 183"/>
              <a:gd name="T22" fmla="*/ 125 w 197"/>
              <a:gd name="T23" fmla="*/ 107 h 183"/>
              <a:gd name="T24" fmla="*/ 98 w 197"/>
              <a:gd name="T25" fmla="*/ 3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83">
                <a:moveTo>
                  <a:pt x="154" y="183"/>
                </a:moveTo>
                <a:lnTo>
                  <a:pt x="137" y="140"/>
                </a:lnTo>
                <a:lnTo>
                  <a:pt x="59" y="140"/>
                </a:lnTo>
                <a:lnTo>
                  <a:pt x="41" y="183"/>
                </a:lnTo>
                <a:lnTo>
                  <a:pt x="0" y="183"/>
                </a:lnTo>
                <a:lnTo>
                  <a:pt x="78" y="0"/>
                </a:lnTo>
                <a:lnTo>
                  <a:pt x="119" y="0"/>
                </a:lnTo>
                <a:lnTo>
                  <a:pt x="197" y="183"/>
                </a:lnTo>
                <a:lnTo>
                  <a:pt x="154" y="183"/>
                </a:lnTo>
                <a:close/>
                <a:moveTo>
                  <a:pt x="98" y="37"/>
                </a:moveTo>
                <a:lnTo>
                  <a:pt x="70" y="107"/>
                </a:lnTo>
                <a:lnTo>
                  <a:pt x="125" y="107"/>
                </a:lnTo>
                <a:lnTo>
                  <a:pt x="98" y="37"/>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4" name="Freeform 42"/>
          <p:cNvSpPr>
            <a:spLocks noEditPoints="1"/>
          </p:cNvSpPr>
          <p:nvPr/>
        </p:nvSpPr>
        <p:spPr bwMode="auto">
          <a:xfrm>
            <a:off x="899710" y="503585"/>
            <a:ext cx="101911" cy="110353"/>
          </a:xfrm>
          <a:custGeom>
            <a:avLst/>
            <a:gdLst>
              <a:gd name="T0" fmla="*/ 169 w 169"/>
              <a:gd name="T1" fmla="*/ 91 h 183"/>
              <a:gd name="T2" fmla="*/ 169 w 169"/>
              <a:gd name="T3" fmla="*/ 99 h 183"/>
              <a:gd name="T4" fmla="*/ 169 w 169"/>
              <a:gd name="T5" fmla="*/ 101 h 183"/>
              <a:gd name="T6" fmla="*/ 169 w 169"/>
              <a:gd name="T7" fmla="*/ 111 h 183"/>
              <a:gd name="T8" fmla="*/ 167 w 169"/>
              <a:gd name="T9" fmla="*/ 116 h 183"/>
              <a:gd name="T10" fmla="*/ 167 w 169"/>
              <a:gd name="T11" fmla="*/ 124 h 183"/>
              <a:gd name="T12" fmla="*/ 165 w 169"/>
              <a:gd name="T13" fmla="*/ 132 h 183"/>
              <a:gd name="T14" fmla="*/ 165 w 169"/>
              <a:gd name="T15" fmla="*/ 134 h 183"/>
              <a:gd name="T16" fmla="*/ 165 w 169"/>
              <a:gd name="T17" fmla="*/ 138 h 183"/>
              <a:gd name="T18" fmla="*/ 161 w 169"/>
              <a:gd name="T19" fmla="*/ 142 h 183"/>
              <a:gd name="T20" fmla="*/ 150 w 169"/>
              <a:gd name="T21" fmla="*/ 161 h 183"/>
              <a:gd name="T22" fmla="*/ 134 w 169"/>
              <a:gd name="T23" fmla="*/ 173 h 183"/>
              <a:gd name="T24" fmla="*/ 118 w 169"/>
              <a:gd name="T25" fmla="*/ 179 h 183"/>
              <a:gd name="T26" fmla="*/ 83 w 169"/>
              <a:gd name="T27" fmla="*/ 183 h 183"/>
              <a:gd name="T28" fmla="*/ 0 w 169"/>
              <a:gd name="T29" fmla="*/ 0 h 183"/>
              <a:gd name="T30" fmla="*/ 83 w 169"/>
              <a:gd name="T31" fmla="*/ 0 h 183"/>
              <a:gd name="T32" fmla="*/ 122 w 169"/>
              <a:gd name="T33" fmla="*/ 7 h 183"/>
              <a:gd name="T34" fmla="*/ 150 w 169"/>
              <a:gd name="T35" fmla="*/ 25 h 183"/>
              <a:gd name="T36" fmla="*/ 157 w 169"/>
              <a:gd name="T37" fmla="*/ 37 h 183"/>
              <a:gd name="T38" fmla="*/ 167 w 169"/>
              <a:gd name="T39" fmla="*/ 64 h 183"/>
              <a:gd name="T40" fmla="*/ 169 w 169"/>
              <a:gd name="T41" fmla="*/ 85 h 183"/>
              <a:gd name="T42" fmla="*/ 126 w 169"/>
              <a:gd name="T43" fmla="*/ 89 h 183"/>
              <a:gd name="T44" fmla="*/ 126 w 169"/>
              <a:gd name="T45" fmla="*/ 79 h 183"/>
              <a:gd name="T46" fmla="*/ 126 w 169"/>
              <a:gd name="T47" fmla="*/ 70 h 183"/>
              <a:gd name="T48" fmla="*/ 118 w 169"/>
              <a:gd name="T49" fmla="*/ 48 h 183"/>
              <a:gd name="T50" fmla="*/ 113 w 169"/>
              <a:gd name="T51" fmla="*/ 40 h 183"/>
              <a:gd name="T52" fmla="*/ 93 w 169"/>
              <a:gd name="T53" fmla="*/ 33 h 183"/>
              <a:gd name="T54" fmla="*/ 37 w 169"/>
              <a:gd name="T55" fmla="*/ 33 h 183"/>
              <a:gd name="T56" fmla="*/ 81 w 169"/>
              <a:gd name="T57" fmla="*/ 152 h 183"/>
              <a:gd name="T58" fmla="*/ 97 w 169"/>
              <a:gd name="T59" fmla="*/ 152 h 183"/>
              <a:gd name="T60" fmla="*/ 101 w 169"/>
              <a:gd name="T61" fmla="*/ 150 h 183"/>
              <a:gd name="T62" fmla="*/ 118 w 169"/>
              <a:gd name="T63" fmla="*/ 138 h 183"/>
              <a:gd name="T64" fmla="*/ 122 w 169"/>
              <a:gd name="T65" fmla="*/ 128 h 183"/>
              <a:gd name="T66" fmla="*/ 124 w 169"/>
              <a:gd name="T67" fmla="*/ 126 h 183"/>
              <a:gd name="T68" fmla="*/ 124 w 169"/>
              <a:gd name="T69" fmla="*/ 120 h 183"/>
              <a:gd name="T70" fmla="*/ 126 w 169"/>
              <a:gd name="T71" fmla="*/ 111 h 183"/>
              <a:gd name="T72" fmla="*/ 126 w 169"/>
              <a:gd name="T73" fmla="*/ 99 h 183"/>
              <a:gd name="T74" fmla="*/ 126 w 169"/>
              <a:gd name="T75" fmla="*/ 8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183">
                <a:moveTo>
                  <a:pt x="169" y="85"/>
                </a:moveTo>
                <a:lnTo>
                  <a:pt x="169" y="91"/>
                </a:lnTo>
                <a:lnTo>
                  <a:pt x="169" y="95"/>
                </a:lnTo>
                <a:lnTo>
                  <a:pt x="169" y="99"/>
                </a:lnTo>
                <a:lnTo>
                  <a:pt x="169" y="101"/>
                </a:lnTo>
                <a:lnTo>
                  <a:pt x="169" y="101"/>
                </a:lnTo>
                <a:lnTo>
                  <a:pt x="169" y="111"/>
                </a:lnTo>
                <a:lnTo>
                  <a:pt x="169" y="111"/>
                </a:lnTo>
                <a:lnTo>
                  <a:pt x="167" y="116"/>
                </a:lnTo>
                <a:lnTo>
                  <a:pt x="167" y="116"/>
                </a:lnTo>
                <a:lnTo>
                  <a:pt x="167" y="124"/>
                </a:lnTo>
                <a:lnTo>
                  <a:pt x="167" y="124"/>
                </a:lnTo>
                <a:lnTo>
                  <a:pt x="165" y="132"/>
                </a:lnTo>
                <a:lnTo>
                  <a:pt x="165" y="132"/>
                </a:lnTo>
                <a:lnTo>
                  <a:pt x="165" y="134"/>
                </a:lnTo>
                <a:lnTo>
                  <a:pt x="165" y="134"/>
                </a:lnTo>
                <a:lnTo>
                  <a:pt x="165" y="138"/>
                </a:lnTo>
                <a:lnTo>
                  <a:pt x="165" y="138"/>
                </a:lnTo>
                <a:lnTo>
                  <a:pt x="161" y="142"/>
                </a:lnTo>
                <a:lnTo>
                  <a:pt x="161" y="142"/>
                </a:lnTo>
                <a:lnTo>
                  <a:pt x="157" y="152"/>
                </a:lnTo>
                <a:lnTo>
                  <a:pt x="150" y="161"/>
                </a:lnTo>
                <a:lnTo>
                  <a:pt x="150" y="161"/>
                </a:lnTo>
                <a:lnTo>
                  <a:pt x="134" y="173"/>
                </a:lnTo>
                <a:lnTo>
                  <a:pt x="118" y="179"/>
                </a:lnTo>
                <a:lnTo>
                  <a:pt x="118" y="179"/>
                </a:lnTo>
                <a:lnTo>
                  <a:pt x="103" y="183"/>
                </a:lnTo>
                <a:lnTo>
                  <a:pt x="83" y="183"/>
                </a:lnTo>
                <a:lnTo>
                  <a:pt x="0" y="183"/>
                </a:lnTo>
                <a:lnTo>
                  <a:pt x="0" y="0"/>
                </a:lnTo>
                <a:lnTo>
                  <a:pt x="83" y="0"/>
                </a:lnTo>
                <a:lnTo>
                  <a:pt x="83" y="0"/>
                </a:lnTo>
                <a:lnTo>
                  <a:pt x="103" y="2"/>
                </a:lnTo>
                <a:lnTo>
                  <a:pt x="122" y="7"/>
                </a:lnTo>
                <a:lnTo>
                  <a:pt x="138" y="15"/>
                </a:lnTo>
                <a:lnTo>
                  <a:pt x="150" y="25"/>
                </a:lnTo>
                <a:lnTo>
                  <a:pt x="150" y="25"/>
                </a:lnTo>
                <a:lnTo>
                  <a:pt x="157" y="37"/>
                </a:lnTo>
                <a:lnTo>
                  <a:pt x="165" y="50"/>
                </a:lnTo>
                <a:lnTo>
                  <a:pt x="167" y="64"/>
                </a:lnTo>
                <a:lnTo>
                  <a:pt x="169" y="77"/>
                </a:lnTo>
                <a:lnTo>
                  <a:pt x="169" y="85"/>
                </a:lnTo>
                <a:close/>
                <a:moveTo>
                  <a:pt x="126" y="89"/>
                </a:moveTo>
                <a:lnTo>
                  <a:pt x="126" y="89"/>
                </a:lnTo>
                <a:lnTo>
                  <a:pt x="126" y="79"/>
                </a:lnTo>
                <a:lnTo>
                  <a:pt x="126" y="79"/>
                </a:lnTo>
                <a:lnTo>
                  <a:pt x="126" y="70"/>
                </a:lnTo>
                <a:lnTo>
                  <a:pt x="126" y="70"/>
                </a:lnTo>
                <a:lnTo>
                  <a:pt x="122" y="58"/>
                </a:lnTo>
                <a:lnTo>
                  <a:pt x="118" y="48"/>
                </a:lnTo>
                <a:lnTo>
                  <a:pt x="118" y="48"/>
                </a:lnTo>
                <a:lnTo>
                  <a:pt x="113" y="40"/>
                </a:lnTo>
                <a:lnTo>
                  <a:pt x="103" y="35"/>
                </a:lnTo>
                <a:lnTo>
                  <a:pt x="93" y="33"/>
                </a:lnTo>
                <a:lnTo>
                  <a:pt x="81" y="33"/>
                </a:lnTo>
                <a:lnTo>
                  <a:pt x="37" y="33"/>
                </a:lnTo>
                <a:lnTo>
                  <a:pt x="37" y="152"/>
                </a:lnTo>
                <a:lnTo>
                  <a:pt x="81" y="152"/>
                </a:lnTo>
                <a:lnTo>
                  <a:pt x="93" y="152"/>
                </a:lnTo>
                <a:lnTo>
                  <a:pt x="97" y="152"/>
                </a:lnTo>
                <a:lnTo>
                  <a:pt x="101" y="150"/>
                </a:lnTo>
                <a:lnTo>
                  <a:pt x="101" y="150"/>
                </a:lnTo>
                <a:lnTo>
                  <a:pt x="111" y="146"/>
                </a:lnTo>
                <a:lnTo>
                  <a:pt x="118" y="138"/>
                </a:lnTo>
                <a:lnTo>
                  <a:pt x="122" y="128"/>
                </a:lnTo>
                <a:lnTo>
                  <a:pt x="122" y="128"/>
                </a:lnTo>
                <a:lnTo>
                  <a:pt x="124" y="126"/>
                </a:lnTo>
                <a:lnTo>
                  <a:pt x="124" y="126"/>
                </a:lnTo>
                <a:lnTo>
                  <a:pt x="124" y="120"/>
                </a:lnTo>
                <a:lnTo>
                  <a:pt x="124" y="120"/>
                </a:lnTo>
                <a:lnTo>
                  <a:pt x="126" y="111"/>
                </a:lnTo>
                <a:lnTo>
                  <a:pt x="126" y="111"/>
                </a:lnTo>
                <a:lnTo>
                  <a:pt x="126" y="101"/>
                </a:lnTo>
                <a:lnTo>
                  <a:pt x="126" y="99"/>
                </a:lnTo>
                <a:lnTo>
                  <a:pt x="126" y="93"/>
                </a:lnTo>
                <a:lnTo>
                  <a:pt x="126" y="89"/>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5" name="Freeform 43"/>
          <p:cNvSpPr>
            <a:spLocks/>
          </p:cNvSpPr>
          <p:nvPr/>
        </p:nvSpPr>
        <p:spPr bwMode="auto">
          <a:xfrm>
            <a:off x="1010063" y="503585"/>
            <a:ext cx="91660" cy="110353"/>
          </a:xfrm>
          <a:custGeom>
            <a:avLst/>
            <a:gdLst>
              <a:gd name="T0" fmla="*/ 70 w 152"/>
              <a:gd name="T1" fmla="*/ 183 h 183"/>
              <a:gd name="T2" fmla="*/ 64 w 152"/>
              <a:gd name="T3" fmla="*/ 183 h 183"/>
              <a:gd name="T4" fmla="*/ 58 w 152"/>
              <a:gd name="T5" fmla="*/ 183 h 183"/>
              <a:gd name="T6" fmla="*/ 56 w 152"/>
              <a:gd name="T7" fmla="*/ 181 h 183"/>
              <a:gd name="T8" fmla="*/ 54 w 152"/>
              <a:gd name="T9" fmla="*/ 181 h 183"/>
              <a:gd name="T10" fmla="*/ 31 w 152"/>
              <a:gd name="T11" fmla="*/ 169 h 183"/>
              <a:gd name="T12" fmla="*/ 13 w 152"/>
              <a:gd name="T13" fmla="*/ 148 h 183"/>
              <a:gd name="T14" fmla="*/ 8 w 152"/>
              <a:gd name="T15" fmla="*/ 138 h 183"/>
              <a:gd name="T16" fmla="*/ 4 w 152"/>
              <a:gd name="T17" fmla="*/ 126 h 183"/>
              <a:gd name="T18" fmla="*/ 0 w 152"/>
              <a:gd name="T19" fmla="*/ 101 h 183"/>
              <a:gd name="T20" fmla="*/ 2 w 152"/>
              <a:gd name="T21" fmla="*/ 77 h 183"/>
              <a:gd name="T22" fmla="*/ 4 w 152"/>
              <a:gd name="T23" fmla="*/ 58 h 183"/>
              <a:gd name="T24" fmla="*/ 19 w 152"/>
              <a:gd name="T25" fmla="*/ 27 h 183"/>
              <a:gd name="T26" fmla="*/ 25 w 152"/>
              <a:gd name="T27" fmla="*/ 21 h 183"/>
              <a:gd name="T28" fmla="*/ 39 w 152"/>
              <a:gd name="T29" fmla="*/ 11 h 183"/>
              <a:gd name="T30" fmla="*/ 46 w 152"/>
              <a:gd name="T31" fmla="*/ 7 h 183"/>
              <a:gd name="T32" fmla="*/ 66 w 152"/>
              <a:gd name="T33" fmla="*/ 2 h 183"/>
              <a:gd name="T34" fmla="*/ 152 w 152"/>
              <a:gd name="T35" fmla="*/ 0 h 183"/>
              <a:gd name="T36" fmla="*/ 87 w 152"/>
              <a:gd name="T37" fmla="*/ 33 h 183"/>
              <a:gd name="T38" fmla="*/ 78 w 152"/>
              <a:gd name="T39" fmla="*/ 33 h 183"/>
              <a:gd name="T40" fmla="*/ 62 w 152"/>
              <a:gd name="T41" fmla="*/ 39 h 183"/>
              <a:gd name="T42" fmla="*/ 50 w 152"/>
              <a:gd name="T43" fmla="*/ 48 h 183"/>
              <a:gd name="T44" fmla="*/ 45 w 152"/>
              <a:gd name="T45" fmla="*/ 66 h 183"/>
              <a:gd name="T46" fmla="*/ 152 w 152"/>
              <a:gd name="T47" fmla="*/ 76 h 183"/>
              <a:gd name="T48" fmla="*/ 45 w 152"/>
              <a:gd name="T49" fmla="*/ 107 h 183"/>
              <a:gd name="T50" fmla="*/ 46 w 152"/>
              <a:gd name="T51" fmla="*/ 126 h 183"/>
              <a:gd name="T52" fmla="*/ 48 w 152"/>
              <a:gd name="T53" fmla="*/ 132 h 183"/>
              <a:gd name="T54" fmla="*/ 52 w 152"/>
              <a:gd name="T55" fmla="*/ 140 h 183"/>
              <a:gd name="T56" fmla="*/ 60 w 152"/>
              <a:gd name="T57" fmla="*/ 146 h 183"/>
              <a:gd name="T58" fmla="*/ 68 w 152"/>
              <a:gd name="T59" fmla="*/ 150 h 183"/>
              <a:gd name="T60" fmla="*/ 152 w 152"/>
              <a:gd name="T61" fmla="*/ 152 h 183"/>
              <a:gd name="T62" fmla="*/ 85 w 152"/>
              <a:gd name="T6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83">
                <a:moveTo>
                  <a:pt x="85" y="183"/>
                </a:moveTo>
                <a:lnTo>
                  <a:pt x="70" y="183"/>
                </a:lnTo>
                <a:lnTo>
                  <a:pt x="64" y="183"/>
                </a:lnTo>
                <a:lnTo>
                  <a:pt x="64" y="183"/>
                </a:lnTo>
                <a:lnTo>
                  <a:pt x="58" y="183"/>
                </a:lnTo>
                <a:lnTo>
                  <a:pt x="58" y="183"/>
                </a:lnTo>
                <a:lnTo>
                  <a:pt x="56" y="181"/>
                </a:lnTo>
                <a:lnTo>
                  <a:pt x="56" y="181"/>
                </a:lnTo>
                <a:lnTo>
                  <a:pt x="54" y="181"/>
                </a:lnTo>
                <a:lnTo>
                  <a:pt x="54" y="181"/>
                </a:lnTo>
                <a:lnTo>
                  <a:pt x="43" y="177"/>
                </a:lnTo>
                <a:lnTo>
                  <a:pt x="31" y="169"/>
                </a:lnTo>
                <a:lnTo>
                  <a:pt x="21" y="159"/>
                </a:lnTo>
                <a:lnTo>
                  <a:pt x="13" y="148"/>
                </a:lnTo>
                <a:lnTo>
                  <a:pt x="13" y="148"/>
                </a:lnTo>
                <a:lnTo>
                  <a:pt x="8" y="138"/>
                </a:lnTo>
                <a:lnTo>
                  <a:pt x="4" y="126"/>
                </a:lnTo>
                <a:lnTo>
                  <a:pt x="4" y="126"/>
                </a:lnTo>
                <a:lnTo>
                  <a:pt x="2" y="114"/>
                </a:lnTo>
                <a:lnTo>
                  <a:pt x="0" y="101"/>
                </a:lnTo>
                <a:lnTo>
                  <a:pt x="0" y="101"/>
                </a:lnTo>
                <a:lnTo>
                  <a:pt x="2" y="77"/>
                </a:lnTo>
                <a:lnTo>
                  <a:pt x="4" y="58"/>
                </a:lnTo>
                <a:lnTo>
                  <a:pt x="4" y="58"/>
                </a:lnTo>
                <a:lnTo>
                  <a:pt x="9" y="42"/>
                </a:lnTo>
                <a:lnTo>
                  <a:pt x="19" y="27"/>
                </a:lnTo>
                <a:lnTo>
                  <a:pt x="19" y="27"/>
                </a:lnTo>
                <a:lnTo>
                  <a:pt x="25" y="21"/>
                </a:lnTo>
                <a:lnTo>
                  <a:pt x="31" y="15"/>
                </a:lnTo>
                <a:lnTo>
                  <a:pt x="39" y="11"/>
                </a:lnTo>
                <a:lnTo>
                  <a:pt x="46" y="7"/>
                </a:lnTo>
                <a:lnTo>
                  <a:pt x="46" y="7"/>
                </a:lnTo>
                <a:lnTo>
                  <a:pt x="66" y="2"/>
                </a:lnTo>
                <a:lnTo>
                  <a:pt x="66" y="2"/>
                </a:lnTo>
                <a:lnTo>
                  <a:pt x="93" y="2"/>
                </a:lnTo>
                <a:lnTo>
                  <a:pt x="152" y="0"/>
                </a:lnTo>
                <a:lnTo>
                  <a:pt x="152" y="33"/>
                </a:lnTo>
                <a:lnTo>
                  <a:pt x="87" y="33"/>
                </a:lnTo>
                <a:lnTo>
                  <a:pt x="87" y="33"/>
                </a:lnTo>
                <a:lnTo>
                  <a:pt x="78" y="33"/>
                </a:lnTo>
                <a:lnTo>
                  <a:pt x="68" y="35"/>
                </a:lnTo>
                <a:lnTo>
                  <a:pt x="62" y="39"/>
                </a:lnTo>
                <a:lnTo>
                  <a:pt x="54" y="42"/>
                </a:lnTo>
                <a:lnTo>
                  <a:pt x="50" y="48"/>
                </a:lnTo>
                <a:lnTo>
                  <a:pt x="46" y="56"/>
                </a:lnTo>
                <a:lnTo>
                  <a:pt x="45" y="66"/>
                </a:lnTo>
                <a:lnTo>
                  <a:pt x="45" y="76"/>
                </a:lnTo>
                <a:lnTo>
                  <a:pt x="152" y="76"/>
                </a:lnTo>
                <a:lnTo>
                  <a:pt x="152" y="107"/>
                </a:lnTo>
                <a:lnTo>
                  <a:pt x="45" y="107"/>
                </a:lnTo>
                <a:lnTo>
                  <a:pt x="45" y="107"/>
                </a:lnTo>
                <a:lnTo>
                  <a:pt x="46" y="126"/>
                </a:lnTo>
                <a:lnTo>
                  <a:pt x="46" y="126"/>
                </a:lnTo>
                <a:lnTo>
                  <a:pt x="48" y="132"/>
                </a:lnTo>
                <a:lnTo>
                  <a:pt x="48" y="132"/>
                </a:lnTo>
                <a:lnTo>
                  <a:pt x="52" y="140"/>
                </a:lnTo>
                <a:lnTo>
                  <a:pt x="60" y="146"/>
                </a:lnTo>
                <a:lnTo>
                  <a:pt x="60" y="146"/>
                </a:lnTo>
                <a:lnTo>
                  <a:pt x="68" y="150"/>
                </a:lnTo>
                <a:lnTo>
                  <a:pt x="68" y="150"/>
                </a:lnTo>
                <a:lnTo>
                  <a:pt x="78" y="152"/>
                </a:lnTo>
                <a:lnTo>
                  <a:pt x="152" y="152"/>
                </a:lnTo>
                <a:lnTo>
                  <a:pt x="152" y="183"/>
                </a:lnTo>
                <a:lnTo>
                  <a:pt x="85"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6" name="Freeform 44"/>
          <p:cNvSpPr>
            <a:spLocks/>
          </p:cNvSpPr>
          <p:nvPr/>
        </p:nvSpPr>
        <p:spPr bwMode="auto">
          <a:xfrm>
            <a:off x="1121622" y="503585"/>
            <a:ext cx="124223" cy="110353"/>
          </a:xfrm>
          <a:custGeom>
            <a:avLst/>
            <a:gdLst>
              <a:gd name="T0" fmla="*/ 167 w 206"/>
              <a:gd name="T1" fmla="*/ 183 h 183"/>
              <a:gd name="T2" fmla="*/ 171 w 206"/>
              <a:gd name="T3" fmla="*/ 40 h 183"/>
              <a:gd name="T4" fmla="*/ 124 w 206"/>
              <a:gd name="T5" fmla="*/ 183 h 183"/>
              <a:gd name="T6" fmla="*/ 84 w 206"/>
              <a:gd name="T7" fmla="*/ 183 h 183"/>
              <a:gd name="T8" fmla="*/ 35 w 206"/>
              <a:gd name="T9" fmla="*/ 40 h 183"/>
              <a:gd name="T10" fmla="*/ 39 w 206"/>
              <a:gd name="T11" fmla="*/ 183 h 183"/>
              <a:gd name="T12" fmla="*/ 0 w 206"/>
              <a:gd name="T13" fmla="*/ 183 h 183"/>
              <a:gd name="T14" fmla="*/ 0 w 206"/>
              <a:gd name="T15" fmla="*/ 0 h 183"/>
              <a:gd name="T16" fmla="*/ 56 w 206"/>
              <a:gd name="T17" fmla="*/ 0 h 183"/>
              <a:gd name="T18" fmla="*/ 103 w 206"/>
              <a:gd name="T19" fmla="*/ 142 h 183"/>
              <a:gd name="T20" fmla="*/ 150 w 206"/>
              <a:gd name="T21" fmla="*/ 0 h 183"/>
              <a:gd name="T22" fmla="*/ 206 w 206"/>
              <a:gd name="T23" fmla="*/ 0 h 183"/>
              <a:gd name="T24" fmla="*/ 206 w 206"/>
              <a:gd name="T25" fmla="*/ 183 h 183"/>
              <a:gd name="T26" fmla="*/ 167 w 206"/>
              <a:gd name="T2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183">
                <a:moveTo>
                  <a:pt x="167" y="183"/>
                </a:moveTo>
                <a:lnTo>
                  <a:pt x="171" y="40"/>
                </a:lnTo>
                <a:lnTo>
                  <a:pt x="124" y="183"/>
                </a:lnTo>
                <a:lnTo>
                  <a:pt x="84" y="183"/>
                </a:lnTo>
                <a:lnTo>
                  <a:pt x="35" y="40"/>
                </a:lnTo>
                <a:lnTo>
                  <a:pt x="39" y="183"/>
                </a:lnTo>
                <a:lnTo>
                  <a:pt x="0" y="183"/>
                </a:lnTo>
                <a:lnTo>
                  <a:pt x="0" y="0"/>
                </a:lnTo>
                <a:lnTo>
                  <a:pt x="56" y="0"/>
                </a:lnTo>
                <a:lnTo>
                  <a:pt x="103" y="142"/>
                </a:lnTo>
                <a:lnTo>
                  <a:pt x="150" y="0"/>
                </a:lnTo>
                <a:lnTo>
                  <a:pt x="206" y="0"/>
                </a:lnTo>
                <a:lnTo>
                  <a:pt x="206" y="183"/>
                </a:lnTo>
                <a:lnTo>
                  <a:pt x="167" y="183"/>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27" name="Freeform 45"/>
          <p:cNvSpPr>
            <a:spLocks noEditPoints="1"/>
          </p:cNvSpPr>
          <p:nvPr/>
        </p:nvSpPr>
        <p:spPr bwMode="auto">
          <a:xfrm>
            <a:off x="1268157" y="468007"/>
            <a:ext cx="24724" cy="145931"/>
          </a:xfrm>
          <a:custGeom>
            <a:avLst/>
            <a:gdLst>
              <a:gd name="T0" fmla="*/ 0 w 41"/>
              <a:gd name="T1" fmla="*/ 37 h 242"/>
              <a:gd name="T2" fmla="*/ 0 w 41"/>
              <a:gd name="T3" fmla="*/ 0 h 242"/>
              <a:gd name="T4" fmla="*/ 41 w 41"/>
              <a:gd name="T5" fmla="*/ 0 h 242"/>
              <a:gd name="T6" fmla="*/ 41 w 41"/>
              <a:gd name="T7" fmla="*/ 37 h 242"/>
              <a:gd name="T8" fmla="*/ 0 w 41"/>
              <a:gd name="T9" fmla="*/ 37 h 242"/>
              <a:gd name="T10" fmla="*/ 0 w 41"/>
              <a:gd name="T11" fmla="*/ 242 h 242"/>
              <a:gd name="T12" fmla="*/ 0 w 41"/>
              <a:gd name="T13" fmla="*/ 59 h 242"/>
              <a:gd name="T14" fmla="*/ 41 w 41"/>
              <a:gd name="T15" fmla="*/ 59 h 242"/>
              <a:gd name="T16" fmla="*/ 41 w 41"/>
              <a:gd name="T17" fmla="*/ 242 h 242"/>
              <a:gd name="T18" fmla="*/ 0 w 41"/>
              <a:gd name="T1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42">
                <a:moveTo>
                  <a:pt x="0" y="37"/>
                </a:moveTo>
                <a:lnTo>
                  <a:pt x="0" y="0"/>
                </a:lnTo>
                <a:lnTo>
                  <a:pt x="41" y="0"/>
                </a:lnTo>
                <a:lnTo>
                  <a:pt x="41" y="37"/>
                </a:lnTo>
                <a:lnTo>
                  <a:pt x="0" y="37"/>
                </a:lnTo>
                <a:close/>
                <a:moveTo>
                  <a:pt x="0" y="242"/>
                </a:moveTo>
                <a:lnTo>
                  <a:pt x="0" y="59"/>
                </a:lnTo>
                <a:lnTo>
                  <a:pt x="41" y="59"/>
                </a:lnTo>
                <a:lnTo>
                  <a:pt x="41" y="242"/>
                </a:lnTo>
                <a:lnTo>
                  <a:pt x="0" y="242"/>
                </a:lnTo>
                <a:close/>
              </a:path>
            </a:pathLst>
          </a:custGeom>
          <a:solidFill>
            <a:schemeClr val="bg1"/>
          </a:solidFill>
          <a:ln>
            <a:noFill/>
          </a:ln>
        </p:spPr>
        <p:txBody>
          <a:bodyPr vert="horz" wrap="square" lIns="45717" tIns="22859" rIns="45717" bIns="22859" numCol="1" anchor="t" anchorCtr="0" compatLnSpc="1">
            <a:prstTxWarp prst="textNoShape">
              <a:avLst/>
            </a:prstTxWarp>
          </a:bodyPr>
          <a:lstStyle/>
          <a:p>
            <a:endParaRPr lang="tr-TR" sz="900"/>
          </a:p>
        </p:txBody>
      </p:sp>
      <p:sp>
        <p:nvSpPr>
          <p:cNvPr id="8" name="Başlık 1">
            <a:extLst>
              <a:ext uri="{FF2B5EF4-FFF2-40B4-BE49-F238E27FC236}">
                <a16:creationId xmlns:a16="http://schemas.microsoft.com/office/drawing/2014/main" id="{05B75A5C-BDA0-4D6E-960D-897202791CA3}"/>
              </a:ext>
            </a:extLst>
          </p:cNvPr>
          <p:cNvSpPr>
            <a:spLocks noGrp="1"/>
          </p:cNvSpPr>
          <p:nvPr>
            <p:ph type="title"/>
          </p:nvPr>
        </p:nvSpPr>
        <p:spPr>
          <a:xfrm>
            <a:off x="559002" y="393233"/>
            <a:ext cx="10970846" cy="1266722"/>
          </a:xfrm>
        </p:spPr>
        <p:txBody>
          <a:bodyPr>
            <a:noAutofit/>
          </a:bodyPr>
          <a:lstStyle/>
          <a:p>
            <a:r>
              <a:rPr lang="tr-TR" sz="4000" b="1" dirty="0">
                <a:latin typeface="+mn-lt"/>
              </a:rPr>
              <a:t>K-Ortalamalı Kümeleme Algoritması</a:t>
            </a:r>
            <a:endParaRPr lang="en-US" sz="4000" b="1" dirty="0">
              <a:latin typeface="+mn-lt"/>
            </a:endParaRPr>
          </a:p>
        </p:txBody>
      </p:sp>
      <p:sp>
        <p:nvSpPr>
          <p:cNvPr id="9" name="Metin kutusu 8">
            <a:extLst>
              <a:ext uri="{FF2B5EF4-FFF2-40B4-BE49-F238E27FC236}">
                <a16:creationId xmlns:a16="http://schemas.microsoft.com/office/drawing/2014/main" id="{C8B8A3B4-43D6-8227-2011-6B436464435B}"/>
              </a:ext>
            </a:extLst>
          </p:cNvPr>
          <p:cNvSpPr txBox="1"/>
          <p:nvPr/>
        </p:nvSpPr>
        <p:spPr>
          <a:xfrm>
            <a:off x="559002" y="1647495"/>
            <a:ext cx="11270278" cy="1323439"/>
          </a:xfrm>
          <a:prstGeom prst="rect">
            <a:avLst/>
          </a:prstGeom>
          <a:noFill/>
        </p:spPr>
        <p:txBody>
          <a:bodyPr wrap="square">
            <a:spAutoFit/>
          </a:bodyPr>
          <a:lstStyle/>
          <a:p>
            <a:pPr marL="342900" indent="-342900">
              <a:buFont typeface="Arial" panose="020B0604020202020204" pitchFamily="34" charset="0"/>
              <a:buChar char="•"/>
            </a:pPr>
            <a:r>
              <a:rPr lang="tr-TR" sz="2000" dirty="0"/>
              <a:t>Küme merkezi başlatma</a:t>
            </a:r>
          </a:p>
          <a:p>
            <a:pPr marL="342900" indent="-342900">
              <a:buFont typeface="Arial" panose="020B0604020202020204" pitchFamily="34" charset="0"/>
              <a:buChar char="•"/>
            </a:pPr>
            <a:r>
              <a:rPr lang="tr-TR" sz="2000" dirty="0"/>
              <a:t>Veri noktalarını kümelere atama</a:t>
            </a:r>
          </a:p>
          <a:p>
            <a:pPr marL="342900" indent="-342900">
              <a:buFont typeface="Arial" panose="020B0604020202020204" pitchFamily="34" charset="0"/>
              <a:buChar char="•"/>
            </a:pPr>
            <a:r>
              <a:rPr lang="tr-TR" sz="2000" dirty="0"/>
              <a:t>Küme merkezlerini yeniden hesaplama</a:t>
            </a:r>
          </a:p>
          <a:p>
            <a:pPr marL="342900" indent="-342900">
              <a:buFont typeface="Arial" panose="020B0604020202020204" pitchFamily="34" charset="0"/>
              <a:buChar char="•"/>
            </a:pPr>
            <a:r>
              <a:rPr lang="tr-TR" sz="2000" dirty="0"/>
              <a:t>Yeniden atama ve güncelleme</a:t>
            </a:r>
          </a:p>
        </p:txBody>
      </p:sp>
      <p:pic>
        <p:nvPicPr>
          <p:cNvPr id="2052" name="Picture 4" descr="CS221">
            <a:extLst>
              <a:ext uri="{FF2B5EF4-FFF2-40B4-BE49-F238E27FC236}">
                <a16:creationId xmlns:a16="http://schemas.microsoft.com/office/drawing/2014/main" id="{F1DEAC7F-5E0C-C779-35B3-EAEA8D21F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128" y="3123640"/>
            <a:ext cx="4772025" cy="3219450"/>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AAF439FD-F211-2A6E-5DCD-56A56EE2450E}"/>
              </a:ext>
            </a:extLst>
          </p:cNvPr>
          <p:cNvSpPr txBox="1"/>
          <p:nvPr/>
        </p:nvSpPr>
        <p:spPr>
          <a:xfrm>
            <a:off x="4904815" y="6343090"/>
            <a:ext cx="6098240" cy="215444"/>
          </a:xfrm>
          <a:prstGeom prst="rect">
            <a:avLst/>
          </a:prstGeom>
          <a:noFill/>
        </p:spPr>
        <p:txBody>
          <a:bodyPr wrap="square">
            <a:spAutoFit/>
          </a:bodyPr>
          <a:lstStyle/>
          <a:p>
            <a:r>
              <a:rPr lang="tr-TR" sz="800" dirty="0"/>
              <a:t>https://stanford.edu/~cpiech/cs221/handouts/kmeans.html</a:t>
            </a:r>
          </a:p>
        </p:txBody>
      </p:sp>
    </p:spTree>
    <p:extLst>
      <p:ext uri="{BB962C8B-B14F-4D97-AF65-F5344CB8AC3E}">
        <p14:creationId xmlns:p14="http://schemas.microsoft.com/office/powerpoint/2010/main" val="35354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1989</TotalTime>
  <Words>1065</Words>
  <Application>Microsoft Office PowerPoint</Application>
  <PresentationFormat>Geniş ekran</PresentationFormat>
  <Paragraphs>122</Paragraphs>
  <Slides>19</Slides>
  <Notes>19</Notes>
  <HiddenSlides>1</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19</vt:i4>
      </vt:variant>
    </vt:vector>
  </HeadingPairs>
  <TitlesOfParts>
    <vt:vector size="24" baseType="lpstr">
      <vt:lpstr>Arial</vt:lpstr>
      <vt:lpstr>Calibri</vt:lpstr>
      <vt:lpstr>Calibri Light</vt:lpstr>
      <vt:lpstr>Söhne</vt:lpstr>
      <vt:lpstr>Office Teması</vt:lpstr>
      <vt:lpstr>PowerPoint Sunusu</vt:lpstr>
      <vt:lpstr>PowerPoint Sunusu</vt:lpstr>
      <vt:lpstr>Gözetimsiz Öğrenme</vt:lpstr>
      <vt:lpstr>Gözetimsiz Öğrenme</vt:lpstr>
      <vt:lpstr>Gözetimsiz Öğrenme</vt:lpstr>
      <vt:lpstr>Gözetimsiz Öğrenme Kullanım Alanları</vt:lpstr>
      <vt:lpstr>PowerPoint Sunusu</vt:lpstr>
      <vt:lpstr>K-Ortalamalı Kümeleme</vt:lpstr>
      <vt:lpstr>K-Ortalamalı Kümeleme Algoritması</vt:lpstr>
      <vt:lpstr>K-Ortalamalı Kümeleme Örneği</vt:lpstr>
      <vt:lpstr>PowerPoint Sunusu</vt:lpstr>
      <vt:lpstr>Hiyerarşik Kümeleme</vt:lpstr>
      <vt:lpstr>Aglomeratif (Birleştirici) Hiyerarşik Kümeleme Örneği</vt:lpstr>
      <vt:lpstr>Aglomeratif (Birleştirici) Hiyerarşik Kümeleme Örneği</vt:lpstr>
      <vt:lpstr>Bölücü Hiyerarşik Kümeleme Örneği</vt:lpstr>
      <vt:lpstr>PowerPoint Sunusu</vt:lpstr>
      <vt:lpstr>DBSCAN</vt:lpstr>
      <vt:lpstr>DBSCAN</vt:lpstr>
      <vt:lpstr>DBSCAN Örneği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Beni Oku</dc:title>
  <dc:creator>Zeynep CAN</dc:creator>
  <cp:lastModifiedBy>kaan can yılmaz</cp:lastModifiedBy>
  <cp:revision>676</cp:revision>
  <dcterms:created xsi:type="dcterms:W3CDTF">2023-06-02T12:55:49Z</dcterms:created>
  <dcterms:modified xsi:type="dcterms:W3CDTF">2025-01-23T15:59:08Z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jDocumentLabelXML">
    <vt:lpwstr>&lt;?xml version="1.0" encoding="us-ascii"?&gt;&lt;sisl xmlns:xsd="http://www.w3.org/2001/XMLSchema" xmlns:xsi="http://www.w3.org/2001/XMLSchema-instance" sislVersion="0" policy="06b88be1-581b-4ca2-b20f-13331b601e41" origin="userSelected" xmlns="http://www.boldonj</vt:lpwstr>
  </property>
  <property fmtid="{D5CDD505-2E9C-101B-9397-08002B2CF9AE}" pid="3" name="bjDocumentLabelXML-0">
    <vt:lpwstr>ames.com/2008/01/sie/internal/label"&gt;&lt;element uid="id_classification_unclassified" value="" /&gt;&lt;/sisl&gt;</vt:lpwstr>
  </property>
  <property fmtid="{D5CDD505-2E9C-101B-9397-08002B2CF9AE}" pid="4" name="bjLabelRefreshRequired">
    <vt:lpwstr>FileClassifier</vt:lpwstr>
  </property>
</Properties>
</file>